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8" r:id="rId14"/>
    <p:sldId id="267" r:id="rId15"/>
  </p:sldIdLst>
  <p:sldSz cx="33337500" cy="42862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1pPr>
    <a:lvl2pPr marL="0" marR="0" indent="2286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2pPr>
    <a:lvl3pPr marL="0" marR="0" indent="4572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3pPr>
    <a:lvl4pPr marL="0" marR="0" indent="6858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4pPr>
    <a:lvl5pPr marL="0" marR="0" indent="9144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5pPr>
    <a:lvl6pPr marL="0" marR="0" indent="11430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6pPr>
    <a:lvl7pPr marL="0" marR="0" indent="13716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7pPr>
    <a:lvl8pPr marL="0" marR="0" indent="16002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8pPr>
    <a:lvl9pPr marL="0" marR="0" indent="182880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F27"/>
    <a:srgbClr val="E6E7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23EB23-AE26-4A95-B581-5B2CC2F1A6F6}" v="10" dt="2025-02-03T23:18:44.73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19"/>
    <p:restoredTop sz="94674"/>
  </p:normalViewPr>
  <p:slideViewPr>
    <p:cSldViewPr snapToGrid="0">
      <p:cViewPr>
        <p:scale>
          <a:sx n="33" d="100"/>
          <a:sy n="33" d="100"/>
        </p:scale>
        <p:origin x="1182" y="-15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LMS Production" userId="9fb2bc01-7bb4-41dd-81e1-bcd10148d2b9" providerId="ADAL" clId="{71082225-8B7F-41CC-BFCD-05A3251E0035}"/>
    <pc:docChg chg="modSld">
      <pc:chgData name="MLMS Production" userId="9fb2bc01-7bb4-41dd-81e1-bcd10148d2b9" providerId="ADAL" clId="{71082225-8B7F-41CC-BFCD-05A3251E0035}" dt="2024-10-22T17:35:34.355" v="24" actId="403"/>
      <pc:docMkLst>
        <pc:docMk/>
      </pc:docMkLst>
      <pc:sldChg chg="modSp mod">
        <pc:chgData name="MLMS Production" userId="9fb2bc01-7bb4-41dd-81e1-bcd10148d2b9" providerId="ADAL" clId="{71082225-8B7F-41CC-BFCD-05A3251E0035}" dt="2024-10-22T17:35:34.355" v="24" actId="403"/>
        <pc:sldMkLst>
          <pc:docMk/>
          <pc:sldMk cId="0" sldId="258"/>
        </pc:sldMkLst>
      </pc:sldChg>
    </pc:docChg>
  </pc:docChgLst>
  <pc:docChgLst>
    <pc:chgData name="MLMS Production" userId="9fb2bc01-7bb4-41dd-81e1-bcd10148d2b9" providerId="ADAL" clId="{7FDA536E-9BC9-426B-BCF6-565A22E607CE}"/>
    <pc:docChg chg="modSld">
      <pc:chgData name="MLMS Production" userId="9fb2bc01-7bb4-41dd-81e1-bcd10148d2b9" providerId="ADAL" clId="{7FDA536E-9BC9-426B-BCF6-565A22E607CE}" dt="2024-03-22T17:19:24.456" v="19" actId="20577"/>
      <pc:docMkLst>
        <pc:docMk/>
      </pc:docMkLst>
      <pc:sldChg chg="modSp mod">
        <pc:chgData name="MLMS Production" userId="9fb2bc01-7bb4-41dd-81e1-bcd10148d2b9" providerId="ADAL" clId="{7FDA536E-9BC9-426B-BCF6-565A22E607CE}" dt="2024-03-22T17:19:24.456" v="19" actId="20577"/>
        <pc:sldMkLst>
          <pc:docMk/>
          <pc:sldMk cId="1510862326" sldId="268"/>
        </pc:sldMkLst>
      </pc:sldChg>
    </pc:docChg>
  </pc:docChgLst>
  <pc:docChgLst>
    <pc:chgData name="MLMS Production" userId="9fb2bc01-7bb4-41dd-81e1-bcd10148d2b9" providerId="ADAL" clId="{EA23EB23-AE26-4A95-B581-5B2CC2F1A6F6}"/>
    <pc:docChg chg="undo custSel modSld">
      <pc:chgData name="MLMS Production" userId="9fb2bc01-7bb4-41dd-81e1-bcd10148d2b9" providerId="ADAL" clId="{EA23EB23-AE26-4A95-B581-5B2CC2F1A6F6}" dt="2025-02-03T23:18:49.677" v="193" actId="478"/>
      <pc:docMkLst>
        <pc:docMk/>
      </pc:docMkLst>
      <pc:sldChg chg="modSp mod">
        <pc:chgData name="MLMS Production" userId="9fb2bc01-7bb4-41dd-81e1-bcd10148d2b9" providerId="ADAL" clId="{EA23EB23-AE26-4A95-B581-5B2CC2F1A6F6}" dt="2025-02-03T23:13:32.546" v="72" actId="1076"/>
        <pc:sldMkLst>
          <pc:docMk/>
          <pc:sldMk cId="0" sldId="263"/>
        </pc:sldMkLst>
        <pc:picChg chg="mod">
          <ac:chgData name="MLMS Production" userId="9fb2bc01-7bb4-41dd-81e1-bcd10148d2b9" providerId="ADAL" clId="{EA23EB23-AE26-4A95-B581-5B2CC2F1A6F6}" dt="2025-02-03T23:13:32.546" v="72" actId="1076"/>
          <ac:picMkLst>
            <pc:docMk/>
            <pc:sldMk cId="0" sldId="263"/>
            <ac:picMk id="19" creationId="{C58823EC-201B-9445-8C6D-334D73906536}"/>
          </ac:picMkLst>
        </pc:picChg>
      </pc:sldChg>
      <pc:sldChg chg="addSp delSp modSp mod">
        <pc:chgData name="MLMS Production" userId="9fb2bc01-7bb4-41dd-81e1-bcd10148d2b9" providerId="ADAL" clId="{EA23EB23-AE26-4A95-B581-5B2CC2F1A6F6}" dt="2025-02-03T23:18:49.677" v="193" actId="478"/>
        <pc:sldMkLst>
          <pc:docMk/>
          <pc:sldMk cId="1510862326" sldId="268"/>
        </pc:sldMkLst>
        <pc:spChg chg="add mod">
          <ac:chgData name="MLMS Production" userId="9fb2bc01-7bb4-41dd-81e1-bcd10148d2b9" providerId="ADAL" clId="{EA23EB23-AE26-4A95-B581-5B2CC2F1A6F6}" dt="2025-02-03T23:16:48.553" v="181" actId="1035"/>
          <ac:spMkLst>
            <pc:docMk/>
            <pc:sldMk cId="1510862326" sldId="268"/>
            <ac:spMk id="2" creationId="{CDE1EB8A-5AC3-3459-0BE4-C38F6EF7534D}"/>
          </ac:spMkLst>
        </pc:spChg>
        <pc:spChg chg="add del mod ord">
          <ac:chgData name="MLMS Production" userId="9fb2bc01-7bb4-41dd-81e1-bcd10148d2b9" providerId="ADAL" clId="{EA23EB23-AE26-4A95-B581-5B2CC2F1A6F6}" dt="2025-02-03T23:18:49.677" v="193" actId="478"/>
          <ac:spMkLst>
            <pc:docMk/>
            <pc:sldMk cId="1510862326" sldId="268"/>
            <ac:spMk id="3" creationId="{EF1F4C17-FEB2-B87C-B071-4FDDDD54B8DA}"/>
          </ac:spMkLst>
        </pc:spChg>
        <pc:spChg chg="mod">
          <ac:chgData name="MLMS Production" userId="9fb2bc01-7bb4-41dd-81e1-bcd10148d2b9" providerId="ADAL" clId="{EA23EB23-AE26-4A95-B581-5B2CC2F1A6F6}" dt="2025-02-03T23:16:54.590" v="187" actId="1035"/>
          <ac:spMkLst>
            <pc:docMk/>
            <pc:sldMk cId="1510862326" sldId="268"/>
            <ac:spMk id="135" creationId="{00000000-0000-0000-0000-000000000000}"/>
          </ac:spMkLst>
        </pc:spChg>
        <pc:spChg chg="mod">
          <ac:chgData name="MLMS Production" userId="9fb2bc01-7bb4-41dd-81e1-bcd10148d2b9" providerId="ADAL" clId="{EA23EB23-AE26-4A95-B581-5B2CC2F1A6F6}" dt="2025-02-03T23:16:48.553" v="181" actId="1035"/>
          <ac:spMkLst>
            <pc:docMk/>
            <pc:sldMk cId="1510862326" sldId="268"/>
            <ac:spMk id="137" creationId="{00000000-0000-0000-0000-000000000000}"/>
          </ac:spMkLst>
        </pc:spChg>
        <pc:spChg chg="del">
          <ac:chgData name="MLMS Production" userId="9fb2bc01-7bb4-41dd-81e1-bcd10148d2b9" providerId="ADAL" clId="{EA23EB23-AE26-4A95-B581-5B2CC2F1A6F6}" dt="2025-02-03T23:08:10.274" v="2" actId="478"/>
          <ac:spMkLst>
            <pc:docMk/>
            <pc:sldMk cId="1510862326" sldId="268"/>
            <ac:spMk id="138" creationId="{00000000-0000-0000-0000-000000000000}"/>
          </ac:spMkLst>
        </pc:spChg>
        <pc:spChg chg="mod">
          <ac:chgData name="MLMS Production" userId="9fb2bc01-7bb4-41dd-81e1-bcd10148d2b9" providerId="ADAL" clId="{EA23EB23-AE26-4A95-B581-5B2CC2F1A6F6}" dt="2025-02-03T23:16:54.590" v="187" actId="1035"/>
          <ac:spMkLst>
            <pc:docMk/>
            <pc:sldMk cId="1510862326" sldId="268"/>
            <ac:spMk id="139" creationId="{00000000-0000-0000-0000-000000000000}"/>
          </ac:spMkLst>
        </pc:spChg>
        <pc:spChg chg="mod">
          <ac:chgData name="MLMS Production" userId="9fb2bc01-7bb4-41dd-81e1-bcd10148d2b9" providerId="ADAL" clId="{EA23EB23-AE26-4A95-B581-5B2CC2F1A6F6}" dt="2025-02-03T23:16:54.590" v="187" actId="1035"/>
          <ac:spMkLst>
            <pc:docMk/>
            <pc:sldMk cId="1510862326" sldId="268"/>
            <ac:spMk id="140" creationId="{00000000-0000-0000-0000-000000000000}"/>
          </ac:spMkLst>
        </pc:spChg>
        <pc:spChg chg="mod">
          <ac:chgData name="MLMS Production" userId="9fb2bc01-7bb4-41dd-81e1-bcd10148d2b9" providerId="ADAL" clId="{EA23EB23-AE26-4A95-B581-5B2CC2F1A6F6}" dt="2025-02-03T23:16:54.590" v="187" actId="1035"/>
          <ac:spMkLst>
            <pc:docMk/>
            <pc:sldMk cId="1510862326" sldId="268"/>
            <ac:spMk id="143" creationId="{00000000-0000-0000-0000-000000000000}"/>
          </ac:spMkLst>
        </pc:spChg>
        <pc:picChg chg="mod modCrop">
          <ac:chgData name="MLMS Production" userId="9fb2bc01-7bb4-41dd-81e1-bcd10148d2b9" providerId="ADAL" clId="{EA23EB23-AE26-4A95-B581-5B2CC2F1A6F6}" dt="2025-02-03T23:16:54.590" v="187" actId="1035"/>
          <ac:picMkLst>
            <pc:docMk/>
            <pc:sldMk cId="1510862326" sldId="268"/>
            <ac:picMk id="136" creationId="{00000000-0000-0000-0000-000000000000}"/>
          </ac:picMkLst>
        </pc:picChg>
        <pc:picChg chg="mod ord modCrop">
          <ac:chgData name="MLMS Production" userId="9fb2bc01-7bb4-41dd-81e1-bcd10148d2b9" providerId="ADAL" clId="{EA23EB23-AE26-4A95-B581-5B2CC2F1A6F6}" dt="2025-02-03T23:18:48.380" v="192" actId="171"/>
          <ac:picMkLst>
            <pc:docMk/>
            <pc:sldMk cId="1510862326" sldId="268"/>
            <ac:picMk id="144"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58990644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95500" y="685800"/>
            <a:ext cx="2667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23166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309316" y="12541250"/>
            <a:ext cx="28718868" cy="3125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nchor="ctr">
            <a:normAutofit/>
          </a:bodyPr>
          <a:lstStyle/>
          <a:p>
            <a:r>
              <a:t>Title Text</a:t>
            </a:r>
          </a:p>
        </p:txBody>
      </p:sp>
      <p:sp>
        <p:nvSpPr>
          <p:cNvPr id="3" name="Body Level One…"/>
          <p:cNvSpPr txBox="1">
            <a:spLocks noGrp="1"/>
          </p:cNvSpPr>
          <p:nvPr>
            <p:ph type="body" idx="1"/>
          </p:nvPr>
        </p:nvSpPr>
        <p:spPr>
          <a:xfrm>
            <a:off x="2309316" y="16361171"/>
            <a:ext cx="28718868" cy="12709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6061736" y="29939257"/>
            <a:ext cx="1196665" cy="1254647"/>
          </a:xfrm>
          <a:prstGeom prst="rect">
            <a:avLst/>
          </a:prstGeom>
          <a:ln w="12700">
            <a:miter lim="400000"/>
          </a:ln>
        </p:spPr>
        <p:txBody>
          <a:bodyPr wrap="none" lIns="69453" tIns="69453" rIns="69453" bIns="69453">
            <a:spAutoFit/>
          </a:bodyPr>
          <a:lstStyle>
            <a:lvl1pPr algn="ctr">
              <a:defRPr sz="74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1pPr>
      <a:lvl2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2pPr>
      <a:lvl3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3pPr>
      <a:lvl4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4pPr>
      <a:lvl5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5pPr>
      <a:lvl6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6pPr>
      <a:lvl7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7pPr>
      <a:lvl8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8pPr>
      <a:lvl9pPr marL="0" marR="0" indent="0" algn="l" defTabSz="457200" rtl="0" latinLnBrk="0">
        <a:lnSpc>
          <a:spcPct val="80000"/>
        </a:lnSpc>
        <a:spcBef>
          <a:spcPts val="0"/>
        </a:spcBef>
        <a:spcAft>
          <a:spcPts val="0"/>
        </a:spcAft>
        <a:buClrTx/>
        <a:buSzTx/>
        <a:buFontTx/>
        <a:buNone/>
        <a:tabLst/>
        <a:defRPr sz="18000" b="0" i="0" u="none" strike="noStrike" cap="none" spc="0" baseline="0">
          <a:solidFill>
            <a:srgbClr val="FFFFFF"/>
          </a:solidFill>
          <a:uFillTx/>
          <a:latin typeface="+mn-lt"/>
          <a:ea typeface="+mn-ea"/>
          <a:cs typeface="+mn-cs"/>
          <a:sym typeface="GothamBold"/>
        </a:defRPr>
      </a:lvl9pPr>
    </p:titleStyle>
    <p:bodyStyle>
      <a:lvl1pPr marL="60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1pPr>
      <a:lvl2pPr marL="124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2pPr>
      <a:lvl3pPr marL="187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3pPr>
      <a:lvl4pPr marL="251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4pPr>
      <a:lvl5pPr marL="314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5pPr>
      <a:lvl6pPr marL="378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6pPr>
      <a:lvl7pPr marL="441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7pPr>
      <a:lvl8pPr marL="5053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8pPr>
      <a:lvl9pPr marL="5688541" marR="0" indent="-608541" algn="l" defTabSz="2579687" rtl="0" latinLnBrk="0">
        <a:lnSpc>
          <a:spcPct val="100000"/>
        </a:lnSpc>
        <a:spcBef>
          <a:spcPts val="0"/>
        </a:spcBef>
        <a:spcAft>
          <a:spcPts val="0"/>
        </a:spcAft>
        <a:buClrTx/>
        <a:buSzPct val="125000"/>
        <a:buFontTx/>
        <a:buChar char="•"/>
        <a:tabLst/>
        <a:defRPr sz="4600" b="0" i="1" u="none" strike="noStrike" cap="none" spc="0" baseline="0">
          <a:solidFill>
            <a:srgbClr val="58595B"/>
          </a:solidFill>
          <a:uFillTx/>
          <a:latin typeface="ITC Avant Garde Gothic Std Book"/>
          <a:ea typeface="ITC Avant Garde Gothic Std Book"/>
          <a:cs typeface="ITC Avant Garde Gothic Std Book"/>
          <a:sym typeface="ITC Avant Garde Gothic Std Book"/>
        </a:defRPr>
      </a:lvl9pPr>
    </p:bodyStyle>
    <p:otherStyle>
      <a:lvl1pPr marL="0" marR="0" indent="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1pPr>
      <a:lvl2pPr marL="0" marR="0" indent="228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2pPr>
      <a:lvl3pPr marL="0" marR="0" indent="457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3pPr>
      <a:lvl4pPr marL="0" marR="0" indent="685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4pPr>
      <a:lvl5pPr marL="0" marR="0" indent="9144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5pPr>
      <a:lvl6pPr marL="0" marR="0" indent="11430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6pPr>
      <a:lvl7pPr marL="0" marR="0" indent="1371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7pPr>
      <a:lvl8pPr marL="0" marR="0" indent="1600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8pPr>
      <a:lvl9pPr marL="0" marR="0" indent="1828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0.jp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1.jp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jpg"/><Relationship Id="rId2" Type="http://schemas.openxmlformats.org/officeDocument/2006/relationships/image" Target="../media/image21.jp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5.jpe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27.png"/><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E8BADC-022B-0D40-989A-67ED428DAC06}"/>
              </a:ext>
            </a:extLst>
          </p:cNvPr>
          <p:cNvPicPr>
            <a:picLocks noChangeAspect="1"/>
          </p:cNvPicPr>
          <p:nvPr/>
        </p:nvPicPr>
        <p:blipFill rotWithShape="1">
          <a:blip r:embed="rId2">
            <a:extLst>
              <a:ext uri="{28A0092B-C50C-407E-A947-70E740481C1C}">
                <a14:useLocalDpi xmlns:a14="http://schemas.microsoft.com/office/drawing/2010/main" val="0"/>
              </a:ext>
            </a:extLst>
          </a:blip>
          <a:srcRect l="28195" r="21885"/>
          <a:stretch/>
        </p:blipFill>
        <p:spPr>
          <a:xfrm>
            <a:off x="0" y="0"/>
            <a:ext cx="33337500" cy="42862500"/>
          </a:xfrm>
          <a:prstGeom prst="rect">
            <a:avLst/>
          </a:prstGeom>
        </p:spPr>
      </p:pic>
      <p:pic>
        <p:nvPicPr>
          <p:cNvPr id="22" name="Image" descr="Image"/>
          <p:cNvPicPr>
            <a:picLocks noChangeAspect="1"/>
          </p:cNvPicPr>
          <p:nvPr/>
        </p:nvPicPr>
        <p:blipFill>
          <a:blip r:embed="rId3"/>
          <a:stretch>
            <a:fillRect/>
          </a:stretch>
        </p:blipFill>
        <p:spPr>
          <a:xfrm>
            <a:off x="17586676" y="2242910"/>
            <a:ext cx="8922860" cy="4459837"/>
          </a:xfrm>
          <a:prstGeom prst="rect">
            <a:avLst/>
          </a:prstGeom>
          <a:ln w="12700">
            <a:miter lim="400000"/>
          </a:ln>
        </p:spPr>
      </p:pic>
      <p:pic>
        <p:nvPicPr>
          <p:cNvPr id="23" name="Image" descr="Image"/>
          <p:cNvPicPr>
            <a:picLocks noChangeAspect="1"/>
          </p:cNvPicPr>
          <p:nvPr/>
        </p:nvPicPr>
        <p:blipFill>
          <a:blip r:embed="rId4"/>
          <a:stretch>
            <a:fillRect/>
          </a:stretch>
        </p:blipFill>
        <p:spPr>
          <a:xfrm>
            <a:off x="2049541" y="35909640"/>
            <a:ext cx="11260303" cy="5089492"/>
          </a:xfrm>
          <a:prstGeom prst="rect">
            <a:avLst/>
          </a:prstGeom>
          <a:ln w="12700">
            <a:miter lim="400000"/>
          </a:ln>
        </p:spPr>
      </p:pic>
      <p:sp>
        <p:nvSpPr>
          <p:cNvPr id="24" name="SALES AND…"/>
          <p:cNvSpPr txBox="1"/>
          <p:nvPr/>
        </p:nvSpPr>
        <p:spPr>
          <a:xfrm>
            <a:off x="17304367" y="35004452"/>
            <a:ext cx="13956545" cy="66805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p>
            <a:pPr defTabSz="457200">
              <a:lnSpc>
                <a:spcPts val="17000"/>
              </a:lnSpc>
              <a:defRPr sz="17000">
                <a:solidFill>
                  <a:srgbClr val="FFFFFF"/>
                </a:solidFill>
                <a:latin typeface="+mn-lt"/>
                <a:ea typeface="+mn-ea"/>
                <a:cs typeface="+mn-cs"/>
                <a:sym typeface="GothamBold"/>
              </a:defRPr>
            </a:pPr>
            <a:r>
              <a:rPr dirty="0"/>
              <a:t>SALES </a:t>
            </a:r>
            <a:r>
              <a:rPr b="1" dirty="0">
                <a:latin typeface="GothamLight"/>
                <a:ea typeface="GothamLight"/>
                <a:cs typeface="GothamLight"/>
                <a:sym typeface="GothamLight"/>
              </a:rPr>
              <a:t>AND</a:t>
            </a:r>
          </a:p>
          <a:p>
            <a:pPr defTabSz="457200">
              <a:lnSpc>
                <a:spcPts val="17000"/>
              </a:lnSpc>
              <a:defRPr sz="17000">
                <a:solidFill>
                  <a:srgbClr val="FFFFFF"/>
                </a:solidFill>
                <a:latin typeface="+mn-lt"/>
                <a:ea typeface="+mn-ea"/>
                <a:cs typeface="+mn-cs"/>
                <a:sym typeface="GothamBold"/>
              </a:defRPr>
            </a:pPr>
            <a:r>
              <a:rPr dirty="0"/>
              <a:t>MARKETING</a:t>
            </a:r>
          </a:p>
          <a:p>
            <a:pPr defTabSz="457200">
              <a:lnSpc>
                <a:spcPts val="17000"/>
              </a:lnSpc>
              <a:defRPr sz="17000" b="1">
                <a:solidFill>
                  <a:srgbClr val="FFFFFF"/>
                </a:solidFill>
                <a:latin typeface="GothamLight"/>
                <a:ea typeface="GothamLight"/>
                <a:cs typeface="GothamLight"/>
                <a:sym typeface="GothamLight"/>
              </a:defRPr>
            </a:pPr>
            <a:r>
              <a:rPr dirty="0"/>
              <a:t>PROPOSAL</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7F744E-2E0E-3A43-9AA4-533969F3B131}"/>
              </a:ext>
            </a:extLst>
          </p:cNvPr>
          <p:cNvPicPr>
            <a:picLocks noChangeAspect="1"/>
          </p:cNvPicPr>
          <p:nvPr/>
        </p:nvPicPr>
        <p:blipFill rotWithShape="1">
          <a:blip r:embed="rId2">
            <a:extLst>
              <a:ext uri="{28A0092B-C50C-407E-A947-70E740481C1C}">
                <a14:useLocalDpi xmlns:a14="http://schemas.microsoft.com/office/drawing/2010/main" val="0"/>
              </a:ext>
            </a:extLst>
          </a:blip>
          <a:srcRect l="5560" t="1" r="19994" b="35438"/>
          <a:stretch/>
        </p:blipFill>
        <p:spPr>
          <a:xfrm>
            <a:off x="-762" y="0"/>
            <a:ext cx="33339024" cy="21684343"/>
          </a:xfrm>
          <a:prstGeom prst="rect">
            <a:avLst/>
          </a:prstGeom>
        </p:spPr>
      </p:pic>
      <p:pic>
        <p:nvPicPr>
          <p:cNvPr id="8" name="Image" descr="Image">
            <a:extLst>
              <a:ext uri="{FF2B5EF4-FFF2-40B4-BE49-F238E27FC236}">
                <a16:creationId xmlns:a16="http://schemas.microsoft.com/office/drawing/2014/main" id="{805E2DA7-7B65-E44B-B925-BA26ECE781BE}"/>
              </a:ext>
            </a:extLst>
          </p:cNvPr>
          <p:cNvPicPr>
            <a:picLocks noChangeAspect="1"/>
          </p:cNvPicPr>
          <p:nvPr/>
        </p:nvPicPr>
        <p:blipFill rotWithShape="1">
          <a:blip r:embed="rId3"/>
          <a:srcRect l="33706" r="9749"/>
          <a:stretch/>
        </p:blipFill>
        <p:spPr>
          <a:xfrm flipH="1">
            <a:off x="0" y="1917700"/>
            <a:ext cx="33337500" cy="2523671"/>
          </a:xfrm>
          <a:prstGeom prst="rect">
            <a:avLst/>
          </a:prstGeom>
          <a:ln w="12700">
            <a:miter lim="400000"/>
          </a:ln>
        </p:spPr>
      </p:pic>
      <p:sp>
        <p:nvSpPr>
          <p:cNvPr id="130" name="WHY KELLER WILLIAMS"/>
          <p:cNvSpPr txBox="1"/>
          <p:nvPr/>
        </p:nvSpPr>
        <p:spPr>
          <a:xfrm>
            <a:off x="1769383" y="2461409"/>
            <a:ext cx="14825543" cy="14343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r>
              <a:rPr dirty="0"/>
              <a:t>WHY KELLER WILLIAMS</a:t>
            </a:r>
          </a:p>
        </p:txBody>
      </p:sp>
      <p:sp>
        <p:nvSpPr>
          <p:cNvPr id="131" name="TECHNOLOGY…"/>
          <p:cNvSpPr txBox="1"/>
          <p:nvPr/>
        </p:nvSpPr>
        <p:spPr>
          <a:xfrm>
            <a:off x="1763664" y="22992477"/>
            <a:ext cx="13873457" cy="160215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defTabSz="457200">
              <a:lnSpc>
                <a:spcPct val="90000"/>
              </a:lnSpc>
              <a:spcBef>
                <a:spcPts val="3000"/>
              </a:spcBef>
              <a:defRPr sz="6000">
                <a:solidFill>
                  <a:srgbClr val="000000"/>
                </a:solidFill>
                <a:latin typeface="+mn-lt"/>
                <a:ea typeface="+mn-ea"/>
                <a:cs typeface="+mn-cs"/>
                <a:sym typeface="GothamBold"/>
              </a:defRPr>
            </a:pPr>
            <a:r>
              <a:rPr dirty="0"/>
              <a:t>TECHNOLOGY</a:t>
            </a:r>
            <a:endParaRPr lang="en-US" dirty="0"/>
          </a:p>
          <a:p>
            <a:pPr defTabSz="457200">
              <a:lnSpc>
                <a:spcPct val="90000"/>
              </a:lnSpc>
              <a:spcBef>
                <a:spcPts val="3000"/>
              </a:spcBef>
              <a:defRPr sz="6000">
                <a:solidFill>
                  <a:srgbClr val="000000"/>
                </a:solidFill>
                <a:latin typeface="+mn-lt"/>
                <a:ea typeface="+mn-ea"/>
                <a:cs typeface="+mn-cs"/>
                <a:sym typeface="GothamBold"/>
              </a:defRPr>
            </a:pPr>
            <a:endParaRPr sz="1500" dirty="0"/>
          </a:p>
          <a:p>
            <a:pPr>
              <a:defRPr sz="4800"/>
            </a:pPr>
            <a:r>
              <a:rPr dirty="0">
                <a:latin typeface="ITC Avant Garde Std Cn" panose="020B0606020202020204" pitchFamily="34" charset="0"/>
              </a:rPr>
              <a:t>In August 2017, Keller Williams announced a $1 billion fund to fuel all the R&amp;D and M&amp;A required to build the real estate industry's preferred platform. With resources in place, KW remains focused on building technology that empowers agents to provide the best CONSUMER EXPERIENCE.</a:t>
            </a:r>
          </a:p>
          <a:p>
            <a:pPr>
              <a:defRPr sz="4800"/>
            </a:pPr>
            <a:r>
              <a:rPr>
                <a:latin typeface="ITC Avant Garde Std Cn" panose="020B0606020202020204" pitchFamily="34" charset="0"/>
              </a:rPr>
              <a:t>This </a:t>
            </a:r>
            <a:r>
              <a:rPr dirty="0">
                <a:latin typeface="ITC Avant Garde Std Cn" panose="020B0606020202020204" pitchFamily="34" charset="0"/>
              </a:rPr>
              <a:t>new home search experience will empower agents and consumers alike, uniting them inside one central point for communication, on-demand information and collaboration.</a:t>
            </a:r>
          </a:p>
          <a:p>
            <a:pPr>
              <a:defRPr sz="5400"/>
            </a:pPr>
            <a:endParaRPr dirty="0"/>
          </a:p>
          <a:p>
            <a:pPr defTabSz="457200">
              <a:lnSpc>
                <a:spcPct val="90000"/>
              </a:lnSpc>
              <a:spcBef>
                <a:spcPts val="3000"/>
              </a:spcBef>
              <a:defRPr sz="6000">
                <a:solidFill>
                  <a:srgbClr val="000000"/>
                </a:solidFill>
                <a:latin typeface="+mn-lt"/>
                <a:ea typeface="+mn-ea"/>
                <a:cs typeface="+mn-cs"/>
                <a:sym typeface="GothamBold"/>
              </a:defRPr>
            </a:pPr>
            <a:r>
              <a:rPr dirty="0"/>
              <a:t>TEAMWORK</a:t>
            </a:r>
            <a:endParaRPr lang="en-US" dirty="0"/>
          </a:p>
          <a:p>
            <a:pPr defTabSz="457200">
              <a:lnSpc>
                <a:spcPct val="90000"/>
              </a:lnSpc>
              <a:spcBef>
                <a:spcPts val="3000"/>
              </a:spcBef>
              <a:defRPr sz="6000">
                <a:solidFill>
                  <a:srgbClr val="000000"/>
                </a:solidFill>
                <a:latin typeface="+mn-lt"/>
                <a:ea typeface="+mn-ea"/>
                <a:cs typeface="+mn-cs"/>
                <a:sym typeface="GothamBold"/>
              </a:defRPr>
            </a:pPr>
            <a:endParaRPr sz="1500" dirty="0"/>
          </a:p>
          <a:p>
            <a:pPr>
              <a:defRPr sz="4800"/>
            </a:pPr>
            <a:r>
              <a:rPr dirty="0">
                <a:latin typeface="ITC Avant Garde Std Cn" panose="020B0606020202020204" pitchFamily="34" charset="0"/>
              </a:rPr>
              <a:t>Keller Williams Realty was designed to reward agents for working together. Based on the belief that we are all more successful if we strive toward a common goal rather than our individual interests, I’m conﬁdent that every Keller Williams professional shares the common goal of serving you, my client, in the best way possible. </a:t>
            </a:r>
          </a:p>
        </p:txBody>
      </p:sp>
      <p:sp>
        <p:nvSpPr>
          <p:cNvPr id="132" name="KNOWLEDGE…"/>
          <p:cNvSpPr txBox="1"/>
          <p:nvPr/>
        </p:nvSpPr>
        <p:spPr>
          <a:xfrm>
            <a:off x="18248264" y="22992477"/>
            <a:ext cx="13873456" cy="188761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defTabSz="457200">
              <a:lnSpc>
                <a:spcPct val="90000"/>
              </a:lnSpc>
              <a:spcBef>
                <a:spcPts val="3000"/>
              </a:spcBef>
              <a:defRPr sz="6000">
                <a:solidFill>
                  <a:srgbClr val="000000"/>
                </a:solidFill>
                <a:latin typeface="+mn-lt"/>
                <a:ea typeface="+mn-ea"/>
                <a:cs typeface="+mn-cs"/>
                <a:sym typeface="GothamBold"/>
              </a:defRPr>
            </a:pPr>
            <a:r>
              <a:rPr dirty="0"/>
              <a:t>KNOWLEDGE</a:t>
            </a:r>
            <a:endParaRPr lang="en-US" dirty="0"/>
          </a:p>
          <a:p>
            <a:pPr defTabSz="457200">
              <a:lnSpc>
                <a:spcPct val="90000"/>
              </a:lnSpc>
              <a:spcBef>
                <a:spcPts val="3000"/>
              </a:spcBef>
              <a:defRPr sz="6000">
                <a:solidFill>
                  <a:srgbClr val="000000"/>
                </a:solidFill>
                <a:latin typeface="+mn-lt"/>
                <a:ea typeface="+mn-ea"/>
                <a:cs typeface="+mn-cs"/>
                <a:sym typeface="GothamBold"/>
              </a:defRPr>
            </a:pPr>
            <a:endParaRPr sz="1500" dirty="0"/>
          </a:p>
          <a:p>
            <a:pPr>
              <a:defRPr sz="4800"/>
            </a:pPr>
            <a:r>
              <a:rPr dirty="0">
                <a:latin typeface="ITC Avant Garde Std Cn" panose="020B0606020202020204" pitchFamily="34" charset="0"/>
              </a:rPr>
              <a:t>Keller Williams Realty helps me stay ahead of trends in the real estate industry through its comprehensive, industry-leading training curriculum and research resources. It’s what prepares me to provide you with unparalleled service. </a:t>
            </a:r>
          </a:p>
          <a:p>
            <a:pPr>
              <a:defRPr sz="4800"/>
            </a:pPr>
            <a:endParaRPr dirty="0"/>
          </a:p>
          <a:p>
            <a:pPr>
              <a:defRPr sz="4800"/>
            </a:pPr>
            <a:endParaRPr dirty="0"/>
          </a:p>
          <a:p>
            <a:pPr>
              <a:defRPr sz="4800"/>
            </a:pPr>
            <a:r>
              <a:rPr sz="6000" dirty="0">
                <a:solidFill>
                  <a:srgbClr val="000000"/>
                </a:solidFill>
                <a:latin typeface="+mn-lt"/>
                <a:ea typeface="+mn-ea"/>
                <a:cs typeface="+mn-cs"/>
                <a:sym typeface="GothamBold"/>
              </a:rPr>
              <a:t>RELIABILITY</a:t>
            </a:r>
            <a:r>
              <a:rPr dirty="0"/>
              <a:t> </a:t>
            </a:r>
            <a:endParaRPr lang="en-US" dirty="0"/>
          </a:p>
          <a:p>
            <a:pPr>
              <a:defRPr sz="4800"/>
            </a:pPr>
            <a:endParaRPr lang="en-US" sz="1500" dirty="0"/>
          </a:p>
          <a:p>
            <a:pPr>
              <a:defRPr sz="4800"/>
            </a:pPr>
            <a:endParaRPr lang="en-US" sz="1500" dirty="0"/>
          </a:p>
          <a:p>
            <a:pPr>
              <a:defRPr sz="4800"/>
            </a:pPr>
            <a:endParaRPr lang="en-US" sz="1500" dirty="0"/>
          </a:p>
          <a:p>
            <a:pPr>
              <a:defRPr sz="4800"/>
            </a:pPr>
            <a:endParaRPr sz="1500" dirty="0"/>
          </a:p>
          <a:p>
            <a:pPr>
              <a:defRPr sz="4800"/>
            </a:pPr>
            <a:r>
              <a:rPr dirty="0">
                <a:latin typeface="ITC Avant Garde Std Cn" panose="020B0606020202020204" pitchFamily="34" charset="0"/>
              </a:rPr>
              <a:t>Founded on the principles of trust and honesty, Keller Williams Realty emphasizes the importance of having the integrity to do the right thing, always putting your needs ﬁrst. It reinforces my belief that my success is ultimately determined by the legacy I leave with each client I serve.</a:t>
            </a:r>
          </a:p>
          <a:p>
            <a:pPr defTabSz="457200">
              <a:lnSpc>
                <a:spcPct val="90000"/>
              </a:lnSpc>
              <a:spcBef>
                <a:spcPts val="3000"/>
              </a:spcBef>
              <a:defRPr sz="6000">
                <a:solidFill>
                  <a:srgbClr val="000000"/>
                </a:solidFill>
                <a:latin typeface="+mn-lt"/>
                <a:ea typeface="+mn-ea"/>
                <a:cs typeface="+mn-cs"/>
                <a:sym typeface="GothamBold"/>
              </a:defRPr>
            </a:pPr>
            <a:endParaRPr sz="1500" dirty="0"/>
          </a:p>
          <a:p>
            <a:pPr defTabSz="457200">
              <a:lnSpc>
                <a:spcPct val="90000"/>
              </a:lnSpc>
              <a:spcBef>
                <a:spcPts val="3000"/>
              </a:spcBef>
              <a:defRPr sz="6000">
                <a:solidFill>
                  <a:srgbClr val="000000"/>
                </a:solidFill>
                <a:latin typeface="+mn-lt"/>
                <a:ea typeface="+mn-ea"/>
                <a:cs typeface="+mn-cs"/>
                <a:sym typeface="GothamBold"/>
              </a:defRPr>
            </a:pPr>
            <a:r>
              <a:rPr dirty="0"/>
              <a:t>TRACK RECORD</a:t>
            </a:r>
            <a:endParaRPr lang="en-US" dirty="0"/>
          </a:p>
          <a:p>
            <a:pPr defTabSz="457200">
              <a:lnSpc>
                <a:spcPct val="90000"/>
              </a:lnSpc>
              <a:spcBef>
                <a:spcPts val="3000"/>
              </a:spcBef>
              <a:defRPr sz="6000">
                <a:solidFill>
                  <a:srgbClr val="000000"/>
                </a:solidFill>
                <a:latin typeface="+mn-lt"/>
                <a:ea typeface="+mn-ea"/>
                <a:cs typeface="+mn-cs"/>
                <a:sym typeface="GothamBold"/>
              </a:defRPr>
            </a:pPr>
            <a:endParaRPr dirty="0"/>
          </a:p>
          <a:p>
            <a:pPr>
              <a:defRPr sz="4800"/>
            </a:pPr>
            <a:r>
              <a:rPr dirty="0">
                <a:latin typeface="ITC Avant Garde Std Cn" panose="020B0606020202020204" pitchFamily="34" charset="0"/>
              </a:rPr>
              <a:t>I’m proud to work with the largest real estate franchise in the World by agent count.  It’s proof that when you offer a superior level service, the word spreads fast.</a:t>
            </a:r>
          </a:p>
        </p:txBody>
      </p:sp>
      <p:pic>
        <p:nvPicPr>
          <p:cNvPr id="11" name="Asset 1.png" descr="Asset 1.png">
            <a:extLst>
              <a:ext uri="{FF2B5EF4-FFF2-40B4-BE49-F238E27FC236}">
                <a16:creationId xmlns:a16="http://schemas.microsoft.com/office/drawing/2014/main" id="{08C41EFB-81DD-2446-9D09-1F22D34CA6AB}"/>
              </a:ext>
            </a:extLst>
          </p:cNvPr>
          <p:cNvPicPr>
            <a:picLocks noChangeAspect="1"/>
          </p:cNvPicPr>
          <p:nvPr/>
        </p:nvPicPr>
        <p:blipFill>
          <a:blip r:embed="rId4"/>
          <a:stretch>
            <a:fillRect/>
          </a:stretch>
        </p:blipFill>
        <p:spPr>
          <a:xfrm>
            <a:off x="1807207" y="15982803"/>
            <a:ext cx="8617680" cy="5701540"/>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p:cNvSpPr/>
          <p:nvPr/>
        </p:nvSpPr>
        <p:spPr>
          <a:xfrm>
            <a:off x="0" y="22920960"/>
            <a:ext cx="20855583" cy="11770499"/>
          </a:xfrm>
          <a:prstGeom prst="rect">
            <a:avLst/>
          </a:prstGeom>
          <a:solidFill>
            <a:srgbClr val="E6E7E8"/>
          </a:solidFill>
          <a:ln w="12700">
            <a:miter lim="400000"/>
          </a:ln>
        </p:spPr>
        <p:txBody>
          <a:bodyPr lIns="0" tIns="0" rIns="0" bIns="0" anchor="ctr"/>
          <a:lstStyle/>
          <a:p>
            <a:pPr algn="ctr">
              <a:defRPr sz="10000">
                <a:solidFill>
                  <a:srgbClr val="FFFFFF"/>
                </a:solidFill>
                <a:latin typeface="ITC Avant Garde Gothic Std Extr"/>
                <a:ea typeface="ITC Avant Garde Gothic Std Extr"/>
                <a:cs typeface="ITC Avant Garde Gothic Std Extr"/>
                <a:sym typeface="ITC Avant Garde Gothic Std Extr"/>
              </a:defRPr>
            </a:pPr>
            <a:endParaRPr sz="10000">
              <a:solidFill>
                <a:srgbClr val="FFFFFF"/>
              </a:solidFill>
              <a:latin typeface="ITC Avant Garde Gothic Std Extr"/>
              <a:ea typeface="ITC Avant Garde Gothic Std Extr"/>
              <a:cs typeface="ITC Avant Garde Gothic Std Extr"/>
              <a:sym typeface="ITC Avant Garde Gothic Std Extr"/>
            </a:endParaRPr>
          </a:p>
        </p:txBody>
      </p:sp>
      <p:pic>
        <p:nvPicPr>
          <p:cNvPr id="136" name="Image"/>
          <p:cNvPicPr>
            <a:picLocks noChangeAspect="1"/>
          </p:cNvPicPr>
          <p:nvPr/>
        </p:nvPicPr>
        <p:blipFill rotWithShape="1">
          <a:blip r:embed="rId2">
            <a:extLst>
              <a:ext uri="{28A0092B-C50C-407E-A947-70E740481C1C}">
                <a14:useLocalDpi xmlns:a14="http://schemas.microsoft.com/office/drawing/2010/main" val="0"/>
              </a:ext>
            </a:extLst>
          </a:blip>
          <a:srcRect l="8287" t="6280" r="9569" b="3937"/>
          <a:stretch/>
        </p:blipFill>
        <p:spPr>
          <a:xfrm>
            <a:off x="20855523" y="22920959"/>
            <a:ext cx="12481977" cy="11770500"/>
          </a:xfrm>
          <a:prstGeom prst="rect">
            <a:avLst/>
          </a:prstGeom>
          <a:ln w="12700">
            <a:miter lim="400000"/>
          </a:ln>
        </p:spPr>
      </p:pic>
      <p:sp>
        <p:nvSpPr>
          <p:cNvPr id="137" name="KELLER WILLIAMS WORLWIDE"/>
          <p:cNvSpPr txBox="1"/>
          <p:nvPr/>
        </p:nvSpPr>
        <p:spPr>
          <a:xfrm>
            <a:off x="6587865" y="16745431"/>
            <a:ext cx="20161769" cy="14144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nchor="b">
            <a:spAutoFit/>
          </a:bodyPr>
          <a:lstStyle>
            <a:lvl1pPr algn="ctr" defTabSz="457200">
              <a:lnSpc>
                <a:spcPct val="90000"/>
              </a:lnSpc>
              <a:defRPr sz="9200">
                <a:solidFill>
                  <a:srgbClr val="D81F27"/>
                </a:solidFill>
                <a:latin typeface="+mn-lt"/>
                <a:ea typeface="+mn-ea"/>
                <a:cs typeface="+mn-cs"/>
                <a:sym typeface="GothamBold"/>
              </a:defRPr>
            </a:lvl1pPr>
          </a:lstStyle>
          <a:p>
            <a:r>
              <a:rPr dirty="0"/>
              <a:t>KELLER WILLIAMS WORL</a:t>
            </a:r>
            <a:r>
              <a:rPr lang="en-US" dirty="0"/>
              <a:t>D</a:t>
            </a:r>
            <a:r>
              <a:rPr dirty="0"/>
              <a:t>WIDE</a:t>
            </a:r>
          </a:p>
        </p:txBody>
      </p:sp>
      <p:sp>
        <p:nvSpPr>
          <p:cNvPr id="139" name="5 CONTINENTS…"/>
          <p:cNvSpPr txBox="1"/>
          <p:nvPr/>
        </p:nvSpPr>
        <p:spPr>
          <a:xfrm>
            <a:off x="1904065" y="28723655"/>
            <a:ext cx="17692180" cy="39302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defTabSz="457200">
              <a:lnSpc>
                <a:spcPct val="130000"/>
              </a:lnSpc>
              <a:defRPr sz="6600">
                <a:solidFill>
                  <a:srgbClr val="000000"/>
                </a:solidFill>
                <a:latin typeface="+mn-lt"/>
                <a:ea typeface="+mn-ea"/>
                <a:cs typeface="+mn-cs"/>
                <a:sym typeface="GothamBold"/>
              </a:defRPr>
            </a:pPr>
            <a:r>
              <a:rPr sz="6600" dirty="0">
                <a:solidFill>
                  <a:srgbClr val="000000"/>
                </a:solidFill>
                <a:latin typeface="GothamBold"/>
                <a:ea typeface="+mn-ea"/>
                <a:cs typeface="+mn-cs"/>
                <a:sym typeface="GothamBold"/>
              </a:rPr>
              <a:t>5 CONTINENTS</a:t>
            </a:r>
          </a:p>
          <a:p>
            <a:pPr defTabSz="457200">
              <a:lnSpc>
                <a:spcPct val="130000"/>
              </a:lnSpc>
              <a:defRPr sz="6600">
                <a:solidFill>
                  <a:srgbClr val="000000"/>
                </a:solidFill>
                <a:latin typeface="+mn-lt"/>
                <a:ea typeface="+mn-ea"/>
                <a:cs typeface="+mn-cs"/>
                <a:sym typeface="GothamBold"/>
              </a:defRPr>
            </a:pPr>
            <a:r>
              <a:rPr lang="en-US" sz="6600" dirty="0">
                <a:solidFill>
                  <a:srgbClr val="000000"/>
                </a:solidFill>
                <a:latin typeface="GothamBold"/>
                <a:ea typeface="+mn-ea"/>
                <a:cs typeface="+mn-cs"/>
                <a:sym typeface="GothamBold"/>
              </a:rPr>
              <a:t>55+</a:t>
            </a:r>
            <a:r>
              <a:rPr sz="6600" dirty="0">
                <a:solidFill>
                  <a:srgbClr val="000000"/>
                </a:solidFill>
                <a:latin typeface="GothamBold"/>
                <a:ea typeface="+mn-ea"/>
                <a:cs typeface="+mn-cs"/>
                <a:sym typeface="GothamBold"/>
              </a:rPr>
              <a:t> REGIONS</a:t>
            </a:r>
          </a:p>
          <a:p>
            <a:pPr defTabSz="457200">
              <a:lnSpc>
                <a:spcPct val="130000"/>
              </a:lnSpc>
              <a:defRPr sz="6600">
                <a:solidFill>
                  <a:srgbClr val="000000"/>
                </a:solidFill>
                <a:latin typeface="+mn-lt"/>
                <a:ea typeface="+mn-ea"/>
                <a:cs typeface="+mn-cs"/>
                <a:sym typeface="GothamBold"/>
              </a:defRPr>
            </a:pPr>
            <a:r>
              <a:rPr lang="en-US" sz="6600" dirty="0">
                <a:solidFill>
                  <a:srgbClr val="000000"/>
                </a:solidFill>
                <a:latin typeface="GothamBold"/>
                <a:ea typeface="+mn-ea"/>
                <a:cs typeface="+mn-cs"/>
                <a:sym typeface="GothamBold"/>
              </a:rPr>
              <a:t>320</a:t>
            </a:r>
            <a:r>
              <a:rPr sz="6600" dirty="0">
                <a:solidFill>
                  <a:srgbClr val="000000"/>
                </a:solidFill>
                <a:latin typeface="GothamBold"/>
                <a:ea typeface="+mn-ea"/>
                <a:cs typeface="+mn-cs"/>
                <a:sym typeface="GothamBold"/>
              </a:rPr>
              <a:t>+ MARKET CENTER LOCATIONS</a:t>
            </a:r>
          </a:p>
        </p:txBody>
      </p:sp>
      <p:sp>
        <p:nvSpPr>
          <p:cNvPr id="140" name="Keller Williams Realty is the largest real estate franchise in the world – home to more real estate professionals than any other company, providing a powerful global network for agents and consumers."/>
          <p:cNvSpPr txBox="1"/>
          <p:nvPr/>
        </p:nvSpPr>
        <p:spPr>
          <a:xfrm>
            <a:off x="1904065" y="24346298"/>
            <a:ext cx="16206432" cy="33530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nSpc>
                <a:spcPct val="110000"/>
              </a:lnSpc>
              <a:defRPr sz="5200" b="1"/>
            </a:lvl1pPr>
          </a:lstStyle>
          <a:p>
            <a:r>
              <a:t>Keller Williams Realty is the largest real estate franchise in the world – home to more real estate professionals than any other company, providing a powerful global network for agents and consumers.</a:t>
            </a:r>
          </a:p>
        </p:txBody>
      </p:sp>
      <p:sp>
        <p:nvSpPr>
          <p:cNvPr id="141" name="KW has a global reach that allows your property to be broadcast to interested buyers around the world.  My global network allows me to strategically market your property to the largest audience possible."/>
          <p:cNvSpPr txBox="1"/>
          <p:nvPr/>
        </p:nvSpPr>
        <p:spPr>
          <a:xfrm>
            <a:off x="1904065" y="37100040"/>
            <a:ext cx="16206432" cy="3600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nSpc>
                <a:spcPct val="110000"/>
              </a:lnSpc>
              <a:defRPr sz="5200" b="1"/>
            </a:lvl1pPr>
          </a:lstStyle>
          <a:p>
            <a:r>
              <a:rPr dirty="0">
                <a:latin typeface="ITC Avant Garde Std Cn" panose="020B0606020202020204" pitchFamily="34" charset="0"/>
              </a:rPr>
              <a:t>KW has a global reach that allows your property to be broadcast to interested buyers around the world.  My global network allows me to strategically market your property to the largest audience possible.</a:t>
            </a:r>
          </a:p>
        </p:txBody>
      </p:sp>
      <p:pic>
        <p:nvPicPr>
          <p:cNvPr id="142" name="KW.png" descr="KW.png"/>
          <p:cNvPicPr>
            <a:picLocks noChangeAspect="1"/>
          </p:cNvPicPr>
          <p:nvPr/>
        </p:nvPicPr>
        <p:blipFill>
          <a:blip r:embed="rId3"/>
          <a:stretch>
            <a:fillRect/>
          </a:stretch>
        </p:blipFill>
        <p:spPr>
          <a:xfrm>
            <a:off x="20984840" y="36168077"/>
            <a:ext cx="9332405" cy="4221271"/>
          </a:xfrm>
          <a:prstGeom prst="rect">
            <a:avLst/>
          </a:prstGeom>
          <a:ln w="12700">
            <a:miter lim="400000"/>
          </a:ln>
        </p:spPr>
      </p:pic>
      <p:sp>
        <p:nvSpPr>
          <p:cNvPr id="143" name="As of February 2020"/>
          <p:cNvSpPr txBox="1"/>
          <p:nvPr/>
        </p:nvSpPr>
        <p:spPr>
          <a:xfrm>
            <a:off x="1904065" y="32810848"/>
            <a:ext cx="4944463" cy="84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r>
              <a:rPr dirty="0"/>
              <a:t>As of </a:t>
            </a:r>
            <a:r>
              <a:rPr lang="en-US" dirty="0"/>
              <a:t>February</a:t>
            </a:r>
            <a:r>
              <a:rPr dirty="0"/>
              <a:t> 202</a:t>
            </a:r>
            <a:r>
              <a:rPr lang="en-US" dirty="0"/>
              <a:t>5</a:t>
            </a:r>
            <a:endParaRPr dirty="0"/>
          </a:p>
        </p:txBody>
      </p:sp>
      <p:pic>
        <p:nvPicPr>
          <p:cNvPr id="144" name="Asset 1.jpg"/>
          <p:cNvPicPr>
            <a:picLocks noChangeAspect="1"/>
          </p:cNvPicPr>
          <p:nvPr/>
        </p:nvPicPr>
        <p:blipFill rotWithShape="1">
          <a:blip r:embed="rId4">
            <a:duotone>
              <a:prstClr val="black"/>
              <a:schemeClr val="tx2">
                <a:tint val="45000"/>
                <a:satMod val="400000"/>
              </a:schemeClr>
            </a:duotone>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l="-7470" t="40" r="-7209" b="301"/>
          <a:stretch/>
        </p:blipFill>
        <p:spPr>
          <a:xfrm>
            <a:off x="0" y="-27531"/>
            <a:ext cx="33337499" cy="16061449"/>
          </a:xfrm>
          <a:prstGeom prst="rect">
            <a:avLst/>
          </a:prstGeom>
          <a:ln w="12700">
            <a:miter lim="400000"/>
          </a:ln>
        </p:spPr>
      </p:pic>
      <p:sp>
        <p:nvSpPr>
          <p:cNvPr id="2" name="Argentina • Belgium • Belize • Bermuda • Cambodia *Canada  •Chile • Colombia • Costa Rica • Czech Republic • Dubai, UAE • France • Greater Shanghai, China • Greece • Honduras • Indonesia • Ireland • Israel • Italy • Jamaica • Japan • Luxembourg • Malaysia • Mexico • Monaco • Morocco • Nicaragua • Northern Cyprus • Panama • Philippines • Poland • Portugal • Puerto Rico • Romania • Slovenia • Southern Africa • Southern Cyprus • Spain • Thailand • Trinidad and Tobago • Turkey • Turks and Caicos • United Kingdom • *United States • Vietnam">
            <a:extLst>
              <a:ext uri="{FF2B5EF4-FFF2-40B4-BE49-F238E27FC236}">
                <a16:creationId xmlns:a16="http://schemas.microsoft.com/office/drawing/2014/main" id="{CDE1EB8A-5AC3-3459-0BE4-C38F6EF7534D}"/>
              </a:ext>
            </a:extLst>
          </p:cNvPr>
          <p:cNvSpPr txBox="1"/>
          <p:nvPr/>
        </p:nvSpPr>
        <p:spPr>
          <a:xfrm>
            <a:off x="878147" y="18403779"/>
            <a:ext cx="31581205" cy="35258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gn="ctr">
              <a:defRPr sz="4400"/>
            </a:lvl1pPr>
          </a:lstStyle>
          <a:p>
            <a:r>
              <a:rPr lang="en-US" dirty="0"/>
              <a:t>Albania; Argentina; Aruba; Bahamas; Belize; Bermuda; Bolivia; Bonaire; *Canada; Colombia; Costa Rica; Curaçao; Cyprus; Czech Republic; Dominican Republic; Dubai; France; Greece; Germany; Guatemala; Guyana; Honduras; India; Ireland; Israel; Italy; Jamaica; Japan; Luxembourg; Malaysia; Mexico; Monaco; Mongolia; Nicaragua; Northern Cyprus; Panama; Paraguay; Peru; Philippines; Poland; Portugal; Puerto Rico; Romania; Saint Martin; São Paul; Saudi Arabia; Scotland; Serbia; Sint Maarten; Slovenia; Southern Africa; Spain; Suriname; Thailand; Turkey; Turks and Caicos; United Kingdom; *United States; Uruguay; and Vietnam.</a:t>
            </a:r>
          </a:p>
        </p:txBody>
      </p:sp>
    </p:spTree>
    <p:extLst>
      <p:ext uri="{BB962C8B-B14F-4D97-AF65-F5344CB8AC3E}">
        <p14:creationId xmlns:p14="http://schemas.microsoft.com/office/powerpoint/2010/main" val="15108623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8595B"/>
        </a:solidFill>
        <a:effectLst/>
      </p:bgPr>
    </p:bg>
    <p:spTree>
      <p:nvGrpSpPr>
        <p:cNvPr id="1" name=""/>
        <p:cNvGrpSpPr/>
        <p:nvPr/>
      </p:nvGrpSpPr>
      <p:grpSpPr>
        <a:xfrm>
          <a:off x="0" y="0"/>
          <a:ext cx="0" cy="0"/>
          <a:chOff x="0" y="0"/>
          <a:chExt cx="0" cy="0"/>
        </a:xfrm>
      </p:grpSpPr>
      <p:pic>
        <p:nvPicPr>
          <p:cNvPr id="147" name="Asset 1.png" descr="Asset 1.png"/>
          <p:cNvPicPr>
            <a:picLocks noChangeAspect="1"/>
          </p:cNvPicPr>
          <p:nvPr/>
        </p:nvPicPr>
        <p:blipFill>
          <a:blip r:embed="rId2"/>
          <a:stretch>
            <a:fillRect/>
          </a:stretch>
        </p:blipFill>
        <p:spPr>
          <a:xfrm>
            <a:off x="1855675" y="10501906"/>
            <a:ext cx="14502741" cy="9595154"/>
          </a:xfrm>
          <a:prstGeom prst="rect">
            <a:avLst/>
          </a:prstGeom>
          <a:ln w="12700">
            <a:miter lim="400000"/>
          </a:ln>
        </p:spPr>
      </p:pic>
      <p:sp>
        <p:nvSpPr>
          <p:cNvPr id="148" name="THANK YOU"/>
          <p:cNvSpPr txBox="1"/>
          <p:nvPr/>
        </p:nvSpPr>
        <p:spPr>
          <a:xfrm>
            <a:off x="16928664" y="13011943"/>
            <a:ext cx="14331538" cy="26027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nchor="b">
            <a:spAutoFit/>
          </a:bodyPr>
          <a:lstStyle/>
          <a:p>
            <a:pPr defTabSz="457200">
              <a:lnSpc>
                <a:spcPct val="90000"/>
              </a:lnSpc>
              <a:defRPr sz="17600">
                <a:solidFill>
                  <a:srgbClr val="D81F27"/>
                </a:solidFill>
                <a:latin typeface="+mn-lt"/>
                <a:ea typeface="+mn-ea"/>
                <a:cs typeface="+mn-cs"/>
                <a:sym typeface="GothamBold"/>
              </a:defRPr>
            </a:pPr>
            <a:r>
              <a:rPr dirty="0"/>
              <a:t>THANK </a:t>
            </a:r>
            <a:r>
              <a:rPr dirty="0">
                <a:solidFill>
                  <a:srgbClr val="FFFFFF"/>
                </a:solidFill>
              </a:rPr>
              <a:t>YOU</a:t>
            </a:r>
          </a:p>
        </p:txBody>
      </p:sp>
      <p:sp>
        <p:nvSpPr>
          <p:cNvPr id="149" name="for the privilege and opportunity to work with you.  As always, feel free to call if you have any questions. Looking forward to assisting you with selling your home."/>
          <p:cNvSpPr txBox="1"/>
          <p:nvPr/>
        </p:nvSpPr>
        <p:spPr>
          <a:xfrm>
            <a:off x="17144051" y="15942113"/>
            <a:ext cx="14331538" cy="40380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nSpc>
                <a:spcPct val="130000"/>
              </a:lnSpc>
              <a:defRPr sz="5600">
                <a:solidFill>
                  <a:srgbClr val="FFFFFF"/>
                </a:solidFill>
                <a:latin typeface="ITC Avant Garde Gothic Std"/>
                <a:ea typeface="ITC Avant Garde Gothic Std"/>
                <a:cs typeface="ITC Avant Garde Gothic Std"/>
                <a:sym typeface="ITC Avant Garde Gothic Std"/>
              </a:defRPr>
            </a:lvl1pPr>
          </a:lstStyle>
          <a:p>
            <a:r>
              <a:rPr dirty="0"/>
              <a:t>for the privilege and opportunity to work with you.  As always, feel free to call if you have any questions. Looking forward to assisting you with selling your home.</a:t>
            </a:r>
          </a:p>
        </p:txBody>
      </p:sp>
      <p:sp>
        <p:nvSpPr>
          <p:cNvPr id="150" name="CHRISTINA SMITH…"/>
          <p:cNvSpPr txBox="1"/>
          <p:nvPr/>
        </p:nvSpPr>
        <p:spPr>
          <a:xfrm>
            <a:off x="17144051" y="29102989"/>
            <a:ext cx="13900765" cy="46550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a:lnSpc>
                <a:spcPct val="140000"/>
              </a:lnSpc>
              <a:defRPr sz="7200">
                <a:solidFill>
                  <a:srgbClr val="FFFFFF"/>
                </a:solidFill>
                <a:latin typeface="+mn-lt"/>
                <a:ea typeface="+mn-ea"/>
                <a:cs typeface="+mn-cs"/>
                <a:sym typeface="GothamBold"/>
              </a:defRPr>
            </a:pPr>
            <a:r>
              <a:rPr dirty="0"/>
              <a:t>CHRISTINA SMITH</a:t>
            </a:r>
          </a:p>
          <a:p>
            <a:pPr>
              <a:lnSpc>
                <a:spcPct val="110000"/>
              </a:lnSpc>
              <a:defRPr sz="5000">
                <a:solidFill>
                  <a:srgbClr val="FFFFFF"/>
                </a:solidFill>
                <a:latin typeface="ITC Avant Garde Gothic Std"/>
                <a:ea typeface="ITC Avant Garde Gothic Std"/>
                <a:cs typeface="ITC Avant Garde Gothic Std"/>
                <a:sym typeface="ITC Avant Garde Gothic Std"/>
              </a:defRPr>
            </a:pPr>
            <a:r>
              <a:rPr dirty="0"/>
              <a:t>REALTOR®  DRE# 01234567 </a:t>
            </a:r>
          </a:p>
          <a:p>
            <a:pPr>
              <a:lnSpc>
                <a:spcPct val="110000"/>
              </a:lnSpc>
              <a:defRPr sz="5000">
                <a:solidFill>
                  <a:srgbClr val="FFFFFF"/>
                </a:solidFill>
                <a:latin typeface="ITC Avant Garde Gothic Std"/>
                <a:ea typeface="ITC Avant Garde Gothic Std"/>
                <a:cs typeface="ITC Avant Garde Gothic Std"/>
                <a:sym typeface="ITC Avant Garde Gothic Std"/>
              </a:defRPr>
            </a:pPr>
            <a:r>
              <a:rPr dirty="0"/>
              <a:t>000.123.4567 </a:t>
            </a:r>
          </a:p>
          <a:p>
            <a:pPr>
              <a:lnSpc>
                <a:spcPct val="110000"/>
              </a:lnSpc>
              <a:defRPr sz="5000">
                <a:solidFill>
                  <a:srgbClr val="FFFFFF"/>
                </a:solidFill>
                <a:latin typeface="ITC Avant Garde Gothic Std"/>
                <a:ea typeface="ITC Avant Garde Gothic Std"/>
                <a:cs typeface="ITC Avant Garde Gothic Std"/>
                <a:sym typeface="ITC Avant Garde Gothic Std"/>
              </a:defRPr>
            </a:pPr>
            <a:r>
              <a:rPr dirty="0"/>
              <a:t>ChristinaSmith@SmithRE.com www.SmithRE.com</a:t>
            </a:r>
          </a:p>
        </p:txBody>
      </p:sp>
      <p:pic>
        <p:nvPicPr>
          <p:cNvPr id="151" name="Image" descr="Image"/>
          <p:cNvPicPr>
            <a:picLocks noChangeAspect="1"/>
          </p:cNvPicPr>
          <p:nvPr/>
        </p:nvPicPr>
        <p:blipFill>
          <a:blip r:embed="rId3"/>
          <a:stretch>
            <a:fillRect/>
          </a:stretch>
        </p:blipFill>
        <p:spPr>
          <a:xfrm>
            <a:off x="17144051" y="35427040"/>
            <a:ext cx="9285077" cy="4196719"/>
          </a:xfrm>
          <a:prstGeom prst="rect">
            <a:avLst/>
          </a:prstGeom>
          <a:ln w="12700">
            <a:miter lim="400000"/>
          </a:ln>
        </p:spPr>
      </p:pic>
      <p:sp>
        <p:nvSpPr>
          <p:cNvPr id="152" name="Each Office is Independently Owned and Operated"/>
          <p:cNvSpPr txBox="1"/>
          <p:nvPr/>
        </p:nvSpPr>
        <p:spPr>
          <a:xfrm>
            <a:off x="17144051" y="39836366"/>
            <a:ext cx="8365872" cy="434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defRPr sz="3400">
                <a:solidFill>
                  <a:srgbClr val="FFFFFF"/>
                </a:solidFill>
              </a:defRPr>
            </a:lvl1pPr>
          </a:lstStyle>
          <a:p>
            <a:r>
              <a:t>Each Office is Independently Owned and Operated</a:t>
            </a:r>
          </a:p>
        </p:txBody>
      </p:sp>
      <p:pic>
        <p:nvPicPr>
          <p:cNvPr id="153" name="Asset 1.png" descr="Asset 1.png"/>
          <p:cNvPicPr>
            <a:picLocks noChangeAspect="1"/>
          </p:cNvPicPr>
          <p:nvPr/>
        </p:nvPicPr>
        <p:blipFill>
          <a:blip r:embed="rId4"/>
          <a:stretch>
            <a:fillRect/>
          </a:stretch>
        </p:blipFill>
        <p:spPr>
          <a:xfrm>
            <a:off x="1981200" y="23431500"/>
            <a:ext cx="13309600" cy="19431000"/>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p:cNvPicPr>
            <a:picLocks noChangeAspect="1"/>
          </p:cNvPicPr>
          <p:nvPr/>
        </p:nvPicPr>
        <p:blipFill>
          <a:blip r:embed="rId2">
            <a:extLst>
              <a:ext uri="{28A0092B-C50C-407E-A947-70E740481C1C}">
                <a14:useLocalDpi xmlns:a14="http://schemas.microsoft.com/office/drawing/2010/main" val="0"/>
              </a:ext>
            </a:extLst>
          </a:blip>
          <a:srcRect/>
          <a:stretch/>
        </p:blipFill>
        <p:spPr>
          <a:xfrm>
            <a:off x="2417645" y="24101425"/>
            <a:ext cx="13556754" cy="9037836"/>
          </a:xfrm>
          <a:prstGeom prst="rect">
            <a:avLst/>
          </a:prstGeom>
          <a:ln w="12700">
            <a:miter lim="400000"/>
          </a:ln>
        </p:spPr>
      </p:pic>
      <p:sp>
        <p:nvSpPr>
          <p:cNvPr id="28" name="PREPARED FOR…"/>
          <p:cNvSpPr txBox="1"/>
          <p:nvPr/>
        </p:nvSpPr>
        <p:spPr>
          <a:xfrm>
            <a:off x="18230248" y="25666461"/>
            <a:ext cx="11752600" cy="20451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ctr">
            <a:spAutoFit/>
          </a:bodyPr>
          <a:lstStyle/>
          <a:p>
            <a:pPr defTabSz="457200">
              <a:lnSpc>
                <a:spcPct val="90000"/>
              </a:lnSpc>
              <a:defRPr sz="7200">
                <a:solidFill>
                  <a:srgbClr val="000000"/>
                </a:solidFill>
                <a:latin typeface="+mn-lt"/>
                <a:ea typeface="+mn-ea"/>
                <a:cs typeface="+mn-cs"/>
                <a:sym typeface="GothamBold"/>
              </a:defRPr>
            </a:pPr>
            <a:r>
              <a:rPr dirty="0"/>
              <a:t>PREPARED FOR</a:t>
            </a:r>
          </a:p>
          <a:p>
            <a:pPr defTabSz="457200">
              <a:lnSpc>
                <a:spcPct val="90000"/>
              </a:lnSpc>
              <a:defRPr sz="7200">
                <a:solidFill>
                  <a:srgbClr val="000000"/>
                </a:solidFill>
                <a:latin typeface="+mn-lt"/>
                <a:ea typeface="+mn-ea"/>
                <a:cs typeface="+mn-cs"/>
                <a:sym typeface="GothamBold"/>
              </a:defRPr>
            </a:pPr>
            <a:r>
              <a:rPr dirty="0"/>
              <a:t>THE EXCLUSIVE USE OF:</a:t>
            </a:r>
          </a:p>
        </p:txBody>
      </p:sp>
      <p:sp>
        <p:nvSpPr>
          <p:cNvPr id="29" name="CLIENT’S NAME"/>
          <p:cNvSpPr txBox="1"/>
          <p:nvPr/>
        </p:nvSpPr>
        <p:spPr>
          <a:xfrm>
            <a:off x="18230248" y="28809711"/>
            <a:ext cx="7599395" cy="11422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lvl1pPr defTabSz="457200">
              <a:lnSpc>
                <a:spcPct val="90000"/>
              </a:lnSpc>
              <a:defRPr sz="7200">
                <a:solidFill>
                  <a:srgbClr val="D81F27"/>
                </a:solidFill>
                <a:latin typeface="+mn-lt"/>
                <a:ea typeface="+mn-ea"/>
                <a:cs typeface="+mn-cs"/>
                <a:sym typeface="GothamBold"/>
              </a:defRPr>
            </a:lvl1pPr>
          </a:lstStyle>
          <a:p>
            <a:r>
              <a:rPr dirty="0"/>
              <a:t>CLIENT’S NAME</a:t>
            </a:r>
          </a:p>
        </p:txBody>
      </p:sp>
      <p:sp>
        <p:nvSpPr>
          <p:cNvPr id="30" name="12345 MAIN STREET…"/>
          <p:cNvSpPr txBox="1"/>
          <p:nvPr/>
        </p:nvSpPr>
        <p:spPr>
          <a:xfrm>
            <a:off x="18230248" y="29963689"/>
            <a:ext cx="11752600" cy="18638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9453" tIns="69453" rIns="69453" bIns="69453" anchor="ctr">
            <a:spAutoFit/>
          </a:bodyPr>
          <a:lstStyle/>
          <a:p>
            <a:pPr defTabSz="457200">
              <a:defRPr sz="5600">
                <a:latin typeface="ITC Avant Garde Gothic Std"/>
                <a:ea typeface="ITC Avant Garde Gothic Std"/>
                <a:cs typeface="ITC Avant Garde Gothic Std"/>
                <a:sym typeface="ITC Avant Garde Gothic Std"/>
              </a:defRPr>
            </a:pPr>
            <a:r>
              <a:rPr dirty="0"/>
              <a:t>12345 MAIN STREET</a:t>
            </a:r>
          </a:p>
          <a:p>
            <a:pPr defTabSz="457200">
              <a:defRPr sz="5600">
                <a:latin typeface="ITC Avant Garde Gothic Std"/>
                <a:ea typeface="ITC Avant Garde Gothic Std"/>
                <a:cs typeface="ITC Avant Garde Gothic Std"/>
                <a:sym typeface="ITC Avant Garde Gothic Std"/>
              </a:defRPr>
            </a:pPr>
            <a:r>
              <a:rPr dirty="0"/>
              <a:t>ANY CITY, ANY </a:t>
            </a:r>
            <a:r>
              <a:rPr lang="en-US" dirty="0"/>
              <a:t>STATE</a:t>
            </a:r>
            <a:r>
              <a:rPr dirty="0"/>
              <a:t> 00000</a:t>
            </a:r>
          </a:p>
        </p:txBody>
      </p:sp>
      <p:pic>
        <p:nvPicPr>
          <p:cNvPr id="31" name="KW.png" descr="KW.png"/>
          <p:cNvPicPr>
            <a:picLocks noChangeAspect="1"/>
          </p:cNvPicPr>
          <p:nvPr/>
        </p:nvPicPr>
        <p:blipFill>
          <a:blip r:embed="rId3"/>
          <a:stretch>
            <a:fillRect/>
          </a:stretch>
        </p:blipFill>
        <p:spPr>
          <a:xfrm>
            <a:off x="1890390" y="37171377"/>
            <a:ext cx="6430597" cy="2908714"/>
          </a:xfrm>
          <a:prstGeom prst="rect">
            <a:avLst/>
          </a:prstGeom>
          <a:ln w="12700">
            <a:miter lim="400000"/>
          </a:ln>
        </p:spPr>
      </p:pic>
      <p:sp>
        <p:nvSpPr>
          <p:cNvPr id="32" name="Each Office is Independently Owned and Operated. The information provided herein has been gathered from sources which are proprietary to Keller Williams Realty. As such, we understand this report to be for the private and confidential use of…"/>
          <p:cNvSpPr txBox="1"/>
          <p:nvPr/>
        </p:nvSpPr>
        <p:spPr>
          <a:xfrm>
            <a:off x="1890390" y="40304786"/>
            <a:ext cx="30516167" cy="76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p>
            <a:pPr defTabSz="457200">
              <a:defRPr sz="2500">
                <a:solidFill>
                  <a:srgbClr val="808285"/>
                </a:solidFill>
              </a:defRPr>
            </a:pPr>
            <a:r>
              <a:rPr dirty="0">
                <a:latin typeface="ITC Avant Garde Std Cn" panose="020B0606020202020204" pitchFamily="34" charset="0"/>
              </a:rPr>
              <a:t>Each Office is Independently Owned and Operated. The information provided herein has been gathered from sources which are proprietary to Keller Williams Realty. As such, we understand this report to be for the private and confidential use of</a:t>
            </a:r>
          </a:p>
          <a:p>
            <a:pPr defTabSz="457200">
              <a:defRPr sz="2500">
                <a:solidFill>
                  <a:srgbClr val="808285"/>
                </a:solidFill>
              </a:defRPr>
            </a:pPr>
            <a:r>
              <a:rPr dirty="0">
                <a:latin typeface="ITC Avant Garde Std Cn" panose="020B0606020202020204" pitchFamily="34" charset="0"/>
              </a:rPr>
              <a:t>Keller Williams Realty, its’ representatives, and you, the property owner. Accordingly, this report should not be copied, reproduced or distributed in any way to third parties without our prior mutual agreement.</a:t>
            </a:r>
          </a:p>
        </p:txBody>
      </p:sp>
      <p:pic>
        <p:nvPicPr>
          <p:cNvPr id="8" name="Picture 7">
            <a:extLst>
              <a:ext uri="{FF2B5EF4-FFF2-40B4-BE49-F238E27FC236}">
                <a16:creationId xmlns:a16="http://schemas.microsoft.com/office/drawing/2014/main" id="{86F304AB-9A64-7841-96BA-BE0B47A9224E}"/>
              </a:ext>
            </a:extLst>
          </p:cNvPr>
          <p:cNvPicPr>
            <a:picLocks noChangeAspect="1"/>
          </p:cNvPicPr>
          <p:nvPr/>
        </p:nvPicPr>
        <p:blipFill rotWithShape="1">
          <a:blip r:embed="rId4">
            <a:extLst>
              <a:ext uri="{28A0092B-C50C-407E-A947-70E740481C1C}">
                <a14:useLocalDpi xmlns:a14="http://schemas.microsoft.com/office/drawing/2010/main" val="0"/>
              </a:ext>
            </a:extLst>
          </a:blip>
          <a:srcRect r="8463" b="15060"/>
          <a:stretch/>
        </p:blipFill>
        <p:spPr>
          <a:xfrm flipH="1">
            <a:off x="-2" y="1"/>
            <a:ext cx="33337501" cy="19978794"/>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KW Red.png" descr="KW Red.png"/>
          <p:cNvPicPr>
            <a:picLocks noChangeAspect="1"/>
          </p:cNvPicPr>
          <p:nvPr/>
        </p:nvPicPr>
        <p:blipFill>
          <a:blip r:embed="rId3"/>
          <a:stretch>
            <a:fillRect/>
          </a:stretch>
        </p:blipFill>
        <p:spPr>
          <a:xfrm>
            <a:off x="24676678" y="28674358"/>
            <a:ext cx="6755037" cy="4471644"/>
          </a:xfrm>
          <a:prstGeom prst="rect">
            <a:avLst/>
          </a:prstGeom>
          <a:ln w="12700">
            <a:miter lim="400000"/>
          </a:ln>
        </p:spPr>
      </p:pic>
      <p:sp>
        <p:nvSpPr>
          <p:cNvPr id="39" name="CHRISTINA SMITH…"/>
          <p:cNvSpPr txBox="1"/>
          <p:nvPr/>
        </p:nvSpPr>
        <p:spPr>
          <a:xfrm>
            <a:off x="12216326" y="3346022"/>
            <a:ext cx="19442368" cy="146457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defTabSz="457200">
              <a:lnSpc>
                <a:spcPct val="90000"/>
              </a:lnSpc>
              <a:defRPr sz="7200">
                <a:solidFill>
                  <a:srgbClr val="D81F27"/>
                </a:solidFill>
                <a:latin typeface="+mn-lt"/>
                <a:ea typeface="+mn-ea"/>
                <a:cs typeface="+mn-cs"/>
                <a:sym typeface="GothamBold"/>
              </a:defRPr>
            </a:pPr>
            <a:r>
              <a:rPr dirty="0"/>
              <a:t>CHRISTINA SMITH</a:t>
            </a:r>
          </a:p>
          <a:p>
            <a:pPr defTabSz="457200">
              <a:lnSpc>
                <a:spcPct val="90000"/>
              </a:lnSpc>
              <a:defRPr sz="7200">
                <a:solidFill>
                  <a:srgbClr val="D81F27"/>
                </a:solidFill>
                <a:latin typeface="+mn-lt"/>
                <a:ea typeface="+mn-ea"/>
                <a:cs typeface="+mn-cs"/>
                <a:sym typeface="GothamBold"/>
              </a:defRPr>
            </a:pPr>
            <a:endParaRPr sz="4200" dirty="0">
              <a:latin typeface="ITC Avant Garde Std Bk Cn" panose="020B0406020202020204" pitchFamily="34" charset="0"/>
            </a:endParaRPr>
          </a:p>
          <a:p>
            <a:r>
              <a:rPr sz="4200" b="1" dirty="0">
                <a:latin typeface="ITC Avant Garde Std Bk Cn" panose="020B0406020202020204" pitchFamily="34" charset="0"/>
              </a:rPr>
              <a:t>This is where you type your personal proﬁle and all your accomplishments</a:t>
            </a:r>
            <a:r>
              <a:rPr sz="4200" dirty="0">
                <a:latin typeface="ITC Avant Garde Std Bk Cn" panose="020B0406020202020204" pitchFamily="34" charset="0"/>
              </a:rPr>
              <a:t>. 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a:t>
            </a:r>
            <a:r>
              <a:rPr sz="4200" dirty="0" err="1">
                <a:latin typeface="ITC Avant Garde Std Bk Cn" panose="020B0406020202020204" pitchFamily="34" charset="0"/>
              </a:rPr>
              <a:t>consectetuer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quis</a:t>
            </a:r>
            <a:r>
              <a:rPr sz="4200" dirty="0">
                <a:latin typeface="ITC Avant Garde Std Bk Cn" panose="020B0406020202020204" pitchFamily="34" charset="0"/>
              </a:rPr>
              <a:t> </a:t>
            </a:r>
            <a:r>
              <a:rPr sz="4200" dirty="0" err="1">
                <a:latin typeface="ITC Avant Garde Std Bk Cn" panose="020B0406020202020204" pitchFamily="34" charset="0"/>
              </a:rPr>
              <a:t>nostrud</a:t>
            </a:r>
            <a:r>
              <a:rPr sz="4200" dirty="0">
                <a:latin typeface="ITC Avant Garde Std Bk Cn" panose="020B0406020202020204" pitchFamily="34" charset="0"/>
              </a:rPr>
              <a:t> </a:t>
            </a:r>
            <a:r>
              <a:rPr sz="4200" dirty="0" err="1">
                <a:latin typeface="ITC Avant Garde Std Bk Cn" panose="020B0406020202020204" pitchFamily="34" charset="0"/>
              </a:rPr>
              <a:t>exerci</a:t>
            </a:r>
            <a:r>
              <a:rPr sz="4200" dirty="0">
                <a:latin typeface="ITC Avant Garde Std Bk Cn" panose="020B0406020202020204" pitchFamily="34" charset="0"/>
              </a:rPr>
              <a:t> </a:t>
            </a:r>
            <a:r>
              <a:rPr sz="4200" dirty="0" err="1">
                <a:latin typeface="ITC Avant Garde Std Bk Cn" panose="020B0406020202020204" pitchFamily="34" charset="0"/>
              </a:rPr>
              <a:t>tation</a:t>
            </a:r>
            <a:r>
              <a:rPr sz="4200" dirty="0">
                <a:latin typeface="ITC Avant Garde Std Bk Cn" panose="020B0406020202020204" pitchFamily="34" charset="0"/>
              </a:rPr>
              <a:t> </a:t>
            </a:r>
            <a:r>
              <a:rPr sz="4200" dirty="0" err="1">
                <a:latin typeface="ITC Avant Garde Std Bk Cn" panose="020B0406020202020204" pitchFamily="34" charset="0"/>
              </a:rPr>
              <a:t>ullamcorper</a:t>
            </a:r>
            <a:r>
              <a:rPr sz="4200" dirty="0">
                <a:latin typeface="ITC Avant Garde Std Bk Cn" panose="020B0406020202020204" pitchFamily="34" charset="0"/>
              </a:rPr>
              <a:t> </a:t>
            </a:r>
            <a:r>
              <a:rPr sz="4200" dirty="0" err="1">
                <a:latin typeface="ITC Avant Garde Std Bk Cn" panose="020B0406020202020204" pitchFamily="34" charset="0"/>
              </a:rPr>
              <a:t>suscipit</a:t>
            </a:r>
            <a:r>
              <a:rPr sz="4200" dirty="0">
                <a:latin typeface="ITC Avant Garde Std Bk Cn" panose="020B0406020202020204" pitchFamily="34" charset="0"/>
              </a:rPr>
              <a:t> </a:t>
            </a:r>
            <a:r>
              <a:rPr sz="4200" dirty="0" err="1">
                <a:latin typeface="ITC Avant Garde Std Bk Cn" panose="020B0406020202020204" pitchFamily="34" charset="0"/>
              </a:rPr>
              <a:t>lobortis</a:t>
            </a:r>
            <a:r>
              <a:rPr sz="4200" dirty="0">
                <a:latin typeface="ITC Avant Garde Std Bk Cn" panose="020B0406020202020204" pitchFamily="34" charset="0"/>
              </a:rPr>
              <a:t> </a:t>
            </a:r>
            <a:r>
              <a:rPr sz="4200" dirty="0" err="1">
                <a:latin typeface="ITC Avant Garde Std Bk Cn" panose="020B0406020202020204" pitchFamily="34" charset="0"/>
              </a:rPr>
              <a:t>nisl</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aliquip</a:t>
            </a:r>
            <a:r>
              <a:rPr sz="4200" dirty="0">
                <a:latin typeface="ITC Avant Garde Std Bk Cn" panose="020B0406020202020204" pitchFamily="34" charset="0"/>
              </a:rPr>
              <a:t> ex </a:t>
            </a:r>
            <a:r>
              <a:rPr sz="4200" dirty="0" err="1">
                <a:latin typeface="ITC Avant Garde Std Bk Cn" panose="020B0406020202020204" pitchFamily="34" charset="0"/>
              </a:rPr>
              <a:t>ea</a:t>
            </a:r>
            <a:r>
              <a:rPr sz="4200" dirty="0">
                <a:latin typeface="ITC Avant Garde Std Bk Cn" panose="020B0406020202020204" pitchFamily="34" charset="0"/>
              </a:rPr>
              <a:t> </a:t>
            </a:r>
            <a:r>
              <a:rPr sz="4200" dirty="0" err="1">
                <a:latin typeface="ITC Avant Garde Std Bk Cn" panose="020B0406020202020204" pitchFamily="34" charset="0"/>
              </a:rPr>
              <a:t>commodo</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Duis </a:t>
            </a:r>
            <a:r>
              <a:rPr sz="4200" dirty="0" err="1">
                <a:latin typeface="ITC Avant Garde Std Bk Cn" panose="020B0406020202020204" pitchFamily="34" charset="0"/>
              </a:rPr>
              <a:t>autem</a:t>
            </a:r>
            <a:r>
              <a:rPr sz="4200" dirty="0">
                <a:latin typeface="ITC Avant Garde Std Bk Cn" panose="020B0406020202020204" pitchFamily="34" charset="0"/>
              </a:rPr>
              <a:t> vel </a:t>
            </a:r>
            <a:r>
              <a:rPr sz="4200" dirty="0" err="1">
                <a:latin typeface="ITC Avant Garde Std Bk Cn" panose="020B0406020202020204" pitchFamily="34" charset="0"/>
              </a:rPr>
              <a:t>eum</a:t>
            </a:r>
            <a:r>
              <a:rPr sz="4200" dirty="0">
                <a:latin typeface="ITC Avant Garde Std Bk Cn" panose="020B0406020202020204" pitchFamily="34" charset="0"/>
              </a:rPr>
              <a:t> </a:t>
            </a:r>
            <a:r>
              <a:rPr sz="4200" dirty="0" err="1">
                <a:latin typeface="ITC Avant Garde Std Bk Cn" panose="020B0406020202020204" pitchFamily="34" charset="0"/>
              </a:rPr>
              <a:t>iriure</a:t>
            </a:r>
            <a:r>
              <a:rPr sz="4200" dirty="0">
                <a:latin typeface="ITC Avant Garde Std Bk Cn" panose="020B0406020202020204" pitchFamily="34" charset="0"/>
              </a:rPr>
              <a:t> dolor in </a:t>
            </a:r>
            <a:r>
              <a:rPr sz="4200" dirty="0" err="1">
                <a:latin typeface="ITC Avant Garde Std Bk Cn" panose="020B0406020202020204" pitchFamily="34" charset="0"/>
              </a:rPr>
              <a:t>hendrerit</a:t>
            </a:r>
            <a:r>
              <a:rPr sz="4200" dirty="0">
                <a:latin typeface="ITC Avant Garde Std Bk Cn" panose="020B0406020202020204" pitchFamily="34" charset="0"/>
              </a:rPr>
              <a:t> in </a:t>
            </a:r>
            <a:r>
              <a:rPr sz="4200" dirty="0" err="1">
                <a:latin typeface="ITC Avant Garde Std Bk Cn" panose="020B0406020202020204" pitchFamily="34" charset="0"/>
              </a:rPr>
              <a:t>vulputate</a:t>
            </a:r>
            <a:r>
              <a:rPr sz="4200" dirty="0">
                <a:latin typeface="ITC Avant Garde Std Bk Cn" panose="020B0406020202020204" pitchFamily="34" charset="0"/>
              </a:rPr>
              <a:t> </a:t>
            </a:r>
            <a:r>
              <a:rPr sz="4200" dirty="0" err="1">
                <a:latin typeface="ITC Avant Garde Std Bk Cn" panose="020B0406020202020204" pitchFamily="34" charset="0"/>
              </a:rPr>
              <a:t>velit</a:t>
            </a:r>
            <a:r>
              <a:rPr sz="4200" dirty="0">
                <a:latin typeface="ITC Avant Garde Std Bk Cn" panose="020B0406020202020204" pitchFamily="34" charset="0"/>
              </a:rPr>
              <a:t> </a:t>
            </a:r>
            <a:r>
              <a:rPr sz="4200" dirty="0" err="1">
                <a:latin typeface="ITC Avant Garde Std Bk Cn" panose="020B0406020202020204" pitchFamily="34" charset="0"/>
              </a:rPr>
              <a:t>esse</a:t>
            </a:r>
            <a:r>
              <a:rPr sz="4200" dirty="0">
                <a:latin typeface="ITC Avant Garde Std Bk Cn" panose="020B0406020202020204" pitchFamily="34" charset="0"/>
              </a:rPr>
              <a:t> </a:t>
            </a:r>
            <a:r>
              <a:rPr sz="4200" dirty="0" err="1">
                <a:latin typeface="ITC Avant Garde Std Bk Cn" panose="020B0406020202020204" pitchFamily="34" charset="0"/>
              </a:rPr>
              <a:t>molestie</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vel </a:t>
            </a:r>
            <a:r>
              <a:rPr sz="4200" dirty="0" err="1">
                <a:latin typeface="ITC Avant Garde Std Bk Cn" panose="020B0406020202020204" pitchFamily="34" charset="0"/>
              </a:rPr>
              <a:t>illum</a:t>
            </a:r>
            <a:r>
              <a:rPr sz="4200" dirty="0">
                <a:latin typeface="ITC Avant Garde Std Bk Cn" panose="020B0406020202020204" pitchFamily="34" charset="0"/>
              </a:rPr>
              <a:t> dolore </a:t>
            </a:r>
            <a:r>
              <a:rPr sz="4200" dirty="0" err="1">
                <a:latin typeface="ITC Avant Garde Std Bk Cn" panose="020B0406020202020204" pitchFamily="34" charset="0"/>
              </a:rPr>
              <a:t>eu</a:t>
            </a:r>
            <a:r>
              <a:rPr sz="4200" dirty="0">
                <a:latin typeface="ITC Avant Garde Std Bk Cn" panose="020B0406020202020204" pitchFamily="34" charset="0"/>
              </a:rPr>
              <a:t> </a:t>
            </a:r>
            <a:r>
              <a:rPr sz="4200" dirty="0" err="1">
                <a:latin typeface="ITC Avant Garde Std Bk Cn" panose="020B0406020202020204" pitchFamily="34" charset="0"/>
              </a:rPr>
              <a:t>feugiat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facilisis</a:t>
            </a:r>
            <a:r>
              <a:rPr sz="4200" dirty="0">
                <a:latin typeface="ITC Avant Garde Std Bk Cn" panose="020B0406020202020204" pitchFamily="34" charset="0"/>
              </a:rPr>
              <a:t> at </a:t>
            </a:r>
            <a:r>
              <a:rPr sz="4200" dirty="0" err="1">
                <a:latin typeface="ITC Avant Garde Std Bk Cn" panose="020B0406020202020204" pitchFamily="34" charset="0"/>
              </a:rPr>
              <a:t>vero</a:t>
            </a:r>
            <a:r>
              <a:rPr sz="4200" dirty="0">
                <a:latin typeface="ITC Avant Garde Std Bk Cn" panose="020B0406020202020204" pitchFamily="34" charset="0"/>
              </a:rPr>
              <a:t> </a:t>
            </a:r>
            <a:r>
              <a:rPr sz="4200" dirty="0" err="1">
                <a:latin typeface="ITC Avant Garde Std Bk Cn" panose="020B0406020202020204" pitchFamily="34" charset="0"/>
              </a:rPr>
              <a:t>eros</a:t>
            </a:r>
            <a:r>
              <a:rPr sz="4200" dirty="0">
                <a:latin typeface="ITC Avant Garde Std Bk Cn" panose="020B0406020202020204" pitchFamily="34" charset="0"/>
              </a:rPr>
              <a:t> et </a:t>
            </a:r>
            <a:r>
              <a:rPr sz="4200" dirty="0" err="1">
                <a:latin typeface="ITC Avant Garde Std Bk Cn" panose="020B0406020202020204" pitchFamily="34" charset="0"/>
              </a:rPr>
              <a:t>accumsan</a:t>
            </a:r>
            <a:r>
              <a:rPr sz="4200" dirty="0">
                <a:latin typeface="ITC Avant Garde Std Bk Cn" panose="020B0406020202020204" pitchFamily="34" charset="0"/>
              </a:rPr>
              <a:t> et </a:t>
            </a:r>
            <a:r>
              <a:rPr sz="4200" dirty="0" err="1">
                <a:latin typeface="ITC Avant Garde Std Bk Cn" panose="020B0406020202020204" pitchFamily="34" charset="0"/>
              </a:rPr>
              <a:t>iusto</a:t>
            </a:r>
            <a:r>
              <a:rPr sz="4200" dirty="0">
                <a:latin typeface="ITC Avant Garde Std Bk Cn" panose="020B0406020202020204" pitchFamily="34" charset="0"/>
              </a:rPr>
              <a:t> </a:t>
            </a:r>
            <a:r>
              <a:rPr sz="4200" dirty="0" err="1">
                <a:latin typeface="ITC Avant Garde Std Bk Cn" panose="020B0406020202020204" pitchFamily="34" charset="0"/>
              </a:rPr>
              <a:t>odio</a:t>
            </a:r>
            <a:r>
              <a:rPr sz="4200" dirty="0">
                <a:latin typeface="ITC Avant Garde Std Bk Cn" panose="020B0406020202020204" pitchFamily="34" charset="0"/>
              </a:rPr>
              <a:t> </a:t>
            </a:r>
            <a:r>
              <a:rPr sz="4200" dirty="0" err="1">
                <a:latin typeface="ITC Avant Garde Std Bk Cn" panose="020B0406020202020204" pitchFamily="34" charset="0"/>
              </a:rPr>
              <a:t>dignissim</a:t>
            </a:r>
            <a:r>
              <a:rPr sz="4200" dirty="0">
                <a:latin typeface="ITC Avant Garde Std Bk Cn" panose="020B0406020202020204" pitchFamily="34" charset="0"/>
              </a:rPr>
              <a:t> qui </a:t>
            </a:r>
            <a:r>
              <a:rPr sz="4200" dirty="0" err="1">
                <a:latin typeface="ITC Avant Garde Std Bk Cn" panose="020B0406020202020204" pitchFamily="34" charset="0"/>
              </a:rPr>
              <a:t>blandit</a:t>
            </a:r>
            <a:r>
              <a:rPr sz="4200" dirty="0">
                <a:latin typeface="ITC Avant Garde Std Bk Cn" panose="020B0406020202020204" pitchFamily="34" charset="0"/>
              </a:rPr>
              <a:t> </a:t>
            </a:r>
            <a:r>
              <a:rPr sz="4200" dirty="0" err="1">
                <a:latin typeface="ITC Avant Garde Std Bk Cn" panose="020B0406020202020204" pitchFamily="34" charset="0"/>
              </a:rPr>
              <a:t>praesent</a:t>
            </a:r>
            <a:r>
              <a:rPr sz="4200" dirty="0">
                <a:latin typeface="ITC Avant Garde Std Bk Cn" panose="020B0406020202020204" pitchFamily="34" charset="0"/>
              </a:rPr>
              <a:t> </a:t>
            </a:r>
            <a:r>
              <a:rPr sz="4200" dirty="0" err="1">
                <a:latin typeface="ITC Avant Garde Std Bk Cn" panose="020B0406020202020204" pitchFamily="34" charset="0"/>
              </a:rPr>
              <a:t>luptatum</a:t>
            </a:r>
            <a:r>
              <a:rPr sz="4200" dirty="0">
                <a:latin typeface="ITC Avant Garde Std Bk Cn" panose="020B0406020202020204" pitchFamily="34" charset="0"/>
              </a:rPr>
              <a:t> </a:t>
            </a:r>
            <a:r>
              <a:rPr sz="4200" dirty="0" err="1">
                <a:latin typeface="ITC Avant Garde Std Bk Cn" panose="020B0406020202020204" pitchFamily="34" charset="0"/>
              </a:rPr>
              <a:t>zzril</a:t>
            </a:r>
            <a:r>
              <a:rPr sz="4200" dirty="0">
                <a:latin typeface="ITC Avant Garde Std Bk Cn" panose="020B0406020202020204" pitchFamily="34" charset="0"/>
              </a:rPr>
              <a:t> </a:t>
            </a:r>
            <a:r>
              <a:rPr sz="4200" dirty="0" err="1">
                <a:latin typeface="ITC Avant Garde Std Bk Cn" panose="020B0406020202020204" pitchFamily="34" charset="0"/>
              </a:rPr>
              <a:t>delenit</a:t>
            </a:r>
            <a:r>
              <a:rPr sz="4200" dirty="0">
                <a:latin typeface="ITC Avant Garde Std Bk Cn" panose="020B0406020202020204" pitchFamily="34" charset="0"/>
              </a:rPr>
              <a:t> </a:t>
            </a:r>
            <a:r>
              <a:rPr sz="4200" dirty="0" err="1">
                <a:latin typeface="ITC Avant Garde Std Bk Cn" panose="020B0406020202020204" pitchFamily="34" charset="0"/>
              </a:rPr>
              <a:t>augue</a:t>
            </a:r>
            <a:r>
              <a:rPr sz="4200" dirty="0">
                <a:latin typeface="ITC Avant Garde Std Bk Cn" panose="020B0406020202020204" pitchFamily="34" charset="0"/>
              </a:rPr>
              <a:t> </a:t>
            </a:r>
            <a:r>
              <a:rPr sz="4200" dirty="0" err="1">
                <a:latin typeface="ITC Avant Garde Std Bk Cn" panose="020B0406020202020204" pitchFamily="34" charset="0"/>
              </a:rPr>
              <a:t>duis</a:t>
            </a:r>
            <a:r>
              <a:rPr sz="4200" dirty="0">
                <a:latin typeface="ITC Avant Garde Std Bk Cn" panose="020B0406020202020204" pitchFamily="34" charset="0"/>
              </a:rPr>
              <a:t> dolore </a:t>
            </a:r>
            <a:r>
              <a:rPr sz="4200" dirty="0" err="1">
                <a:latin typeface="ITC Avant Garde Std Bk Cn" panose="020B0406020202020204" pitchFamily="34" charset="0"/>
              </a:rPr>
              <a:t>te</a:t>
            </a:r>
            <a:r>
              <a:rPr sz="4200" dirty="0">
                <a:latin typeface="ITC Avant Garde Std Bk Cn" panose="020B0406020202020204" pitchFamily="34" charset="0"/>
              </a:rPr>
              <a:t> </a:t>
            </a:r>
            <a:r>
              <a:rPr sz="4200" dirty="0" err="1">
                <a:latin typeface="ITC Avant Garde Std Bk Cn" panose="020B0406020202020204" pitchFamily="34" charset="0"/>
              </a:rPr>
              <a:t>feugait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a:t>
            </a:r>
            <a:r>
              <a:rPr sz="4200" dirty="0">
                <a:latin typeface="ITC Avant Garde Std Bk Cn" panose="020B0406020202020204" pitchFamily="34" charset="0"/>
              </a:rPr>
              <a:t>.  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cons </a:t>
            </a:r>
            <a:r>
              <a:rPr sz="4200" dirty="0" err="1">
                <a:latin typeface="ITC Avant Garde Std Bk Cn" panose="020B0406020202020204" pitchFamily="34" charset="0"/>
              </a:rPr>
              <a:t>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quis</a:t>
            </a:r>
            <a:r>
              <a:rPr sz="4200" dirty="0">
                <a:latin typeface="ITC Avant Garde Std Bk Cn" panose="020B0406020202020204" pitchFamily="34" charset="0"/>
              </a:rPr>
              <a:t> </a:t>
            </a:r>
            <a:r>
              <a:rPr sz="4200" dirty="0" err="1">
                <a:latin typeface="ITC Avant Garde Std Bk Cn" panose="020B0406020202020204" pitchFamily="34" charset="0"/>
              </a:rPr>
              <a:t>nostrud</a:t>
            </a:r>
            <a:r>
              <a:rPr sz="4200" dirty="0">
                <a:latin typeface="ITC Avant Garde Std Bk Cn" panose="020B0406020202020204" pitchFamily="34" charset="0"/>
              </a:rPr>
              <a:t> </a:t>
            </a:r>
            <a:r>
              <a:rPr sz="4200" dirty="0" err="1">
                <a:latin typeface="ITC Avant Garde Std Bk Cn" panose="020B0406020202020204" pitchFamily="34" charset="0"/>
              </a:rPr>
              <a:t>exerci</a:t>
            </a:r>
            <a:r>
              <a:rPr sz="4200" dirty="0">
                <a:latin typeface="ITC Avant Garde Std Bk Cn" panose="020B0406020202020204" pitchFamily="34" charset="0"/>
              </a:rPr>
              <a:t> </a:t>
            </a:r>
            <a:r>
              <a:rPr sz="4200" dirty="0" err="1">
                <a:latin typeface="ITC Avant Garde Std Bk Cn" panose="020B0406020202020204" pitchFamily="34" charset="0"/>
              </a:rPr>
              <a:t>tation</a:t>
            </a:r>
            <a:r>
              <a:rPr sz="4200" dirty="0">
                <a:latin typeface="ITC Avant Garde Std Bk Cn" panose="020B0406020202020204" pitchFamily="34" charset="0"/>
              </a:rPr>
              <a:t> </a:t>
            </a:r>
            <a:r>
              <a:rPr sz="4200" dirty="0" err="1">
                <a:latin typeface="ITC Avant Garde Std Bk Cn" panose="020B0406020202020204" pitchFamily="34" charset="0"/>
              </a:rPr>
              <a:t>ullamcorper</a:t>
            </a:r>
            <a:r>
              <a:rPr sz="4200" dirty="0">
                <a:latin typeface="ITC Avant Garde Std Bk Cn" panose="020B0406020202020204" pitchFamily="34" charset="0"/>
              </a:rPr>
              <a:t> </a:t>
            </a:r>
            <a:r>
              <a:rPr sz="4200" dirty="0" err="1">
                <a:latin typeface="ITC Avant Garde Std Bk Cn" panose="020B0406020202020204" pitchFamily="34" charset="0"/>
              </a:rPr>
              <a:t>suscipit</a:t>
            </a:r>
            <a:r>
              <a:rPr sz="4200" dirty="0">
                <a:latin typeface="ITC Avant Garde Std Bk Cn" panose="020B0406020202020204" pitchFamily="34" charset="0"/>
              </a:rPr>
              <a:t> </a:t>
            </a:r>
            <a:r>
              <a:rPr sz="4200" dirty="0" err="1">
                <a:latin typeface="ITC Avant Garde Std Bk Cn" panose="020B0406020202020204" pitchFamily="34" charset="0"/>
              </a:rPr>
              <a:t>lobortis</a:t>
            </a:r>
            <a:r>
              <a:rPr sz="4200" dirty="0">
                <a:latin typeface="ITC Avant Garde Std Bk Cn" panose="020B0406020202020204" pitchFamily="34" charset="0"/>
              </a:rPr>
              <a:t>.</a:t>
            </a:r>
          </a:p>
          <a:p>
            <a:endParaRPr sz="4200" dirty="0">
              <a:latin typeface="ITC Avant Garde Std Bk Cn" panose="020B0406020202020204" pitchFamily="34" charset="0"/>
            </a:endParaRPr>
          </a:p>
          <a:p>
            <a:r>
              <a:rPr sz="4200" dirty="0">
                <a:latin typeface="ITC Avant Garde Std Bk Cn" panose="020B0406020202020204" pitchFamily="34" charset="0"/>
              </a:rPr>
              <a:t>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a:t>
            </a:r>
            <a:r>
              <a:rPr sz="4200" dirty="0" err="1">
                <a:latin typeface="ITC Avant Garde Std Bk Cn" panose="020B0406020202020204" pitchFamily="34" charset="0"/>
              </a:rPr>
              <a:t>consectetuer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quis</a:t>
            </a:r>
            <a:r>
              <a:rPr sz="4200" dirty="0">
                <a:latin typeface="ITC Avant Garde Std Bk Cn" panose="020B0406020202020204" pitchFamily="34" charset="0"/>
              </a:rPr>
              <a:t> </a:t>
            </a:r>
            <a:r>
              <a:rPr sz="4200" dirty="0" err="1">
                <a:latin typeface="ITC Avant Garde Std Bk Cn" panose="020B0406020202020204" pitchFamily="34" charset="0"/>
              </a:rPr>
              <a:t>nostrud</a:t>
            </a:r>
            <a:r>
              <a:rPr sz="4200" dirty="0">
                <a:latin typeface="ITC Avant Garde Std Bk Cn" panose="020B0406020202020204" pitchFamily="34" charset="0"/>
              </a:rPr>
              <a:t> </a:t>
            </a:r>
            <a:r>
              <a:rPr sz="4200" dirty="0" err="1">
                <a:latin typeface="ITC Avant Garde Std Bk Cn" panose="020B0406020202020204" pitchFamily="34" charset="0"/>
              </a:rPr>
              <a:t>exerci</a:t>
            </a:r>
            <a:r>
              <a:rPr sz="4200" dirty="0">
                <a:latin typeface="ITC Avant Garde Std Bk Cn" panose="020B0406020202020204" pitchFamily="34" charset="0"/>
              </a:rPr>
              <a:t> </a:t>
            </a:r>
            <a:r>
              <a:rPr sz="4200" dirty="0" err="1">
                <a:latin typeface="ITC Avant Garde Std Bk Cn" panose="020B0406020202020204" pitchFamily="34" charset="0"/>
              </a:rPr>
              <a:t>tation</a:t>
            </a:r>
            <a:r>
              <a:rPr sz="4200" dirty="0">
                <a:latin typeface="ITC Avant Garde Std Bk Cn" panose="020B0406020202020204" pitchFamily="34" charset="0"/>
              </a:rPr>
              <a:t> </a:t>
            </a:r>
            <a:r>
              <a:rPr sz="4200" dirty="0" err="1">
                <a:latin typeface="ITC Avant Garde Std Bk Cn" panose="020B0406020202020204" pitchFamily="34" charset="0"/>
              </a:rPr>
              <a:t>ullamcorper</a:t>
            </a:r>
            <a:r>
              <a:rPr sz="4200" dirty="0">
                <a:latin typeface="ITC Avant Garde Std Bk Cn" panose="020B0406020202020204" pitchFamily="34" charset="0"/>
              </a:rPr>
              <a:t> </a:t>
            </a:r>
            <a:r>
              <a:rPr sz="4200" dirty="0" err="1">
                <a:latin typeface="ITC Avant Garde Std Bk Cn" panose="020B0406020202020204" pitchFamily="34" charset="0"/>
              </a:rPr>
              <a:t>suscipit</a:t>
            </a:r>
            <a:r>
              <a:rPr sz="4200" dirty="0">
                <a:latin typeface="ITC Avant Garde Std Bk Cn" panose="020B0406020202020204" pitchFamily="34" charset="0"/>
              </a:rPr>
              <a:t> </a:t>
            </a:r>
            <a:r>
              <a:rPr sz="4200" dirty="0" err="1">
                <a:latin typeface="ITC Avant Garde Std Bk Cn" panose="020B0406020202020204" pitchFamily="34" charset="0"/>
              </a:rPr>
              <a:t>lobortis</a:t>
            </a:r>
            <a:r>
              <a:rPr sz="4200" dirty="0">
                <a:latin typeface="ITC Avant Garde Std Bk Cn" panose="020B0406020202020204" pitchFamily="34" charset="0"/>
              </a:rPr>
              <a:t> </a:t>
            </a:r>
            <a:r>
              <a:rPr sz="4200" dirty="0" err="1">
                <a:latin typeface="ITC Avant Garde Std Bk Cn" panose="020B0406020202020204" pitchFamily="34" charset="0"/>
              </a:rPr>
              <a:t>nisl</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aliquip</a:t>
            </a:r>
            <a:r>
              <a:rPr sz="4200" dirty="0">
                <a:latin typeface="ITC Avant Garde Std Bk Cn" panose="020B0406020202020204" pitchFamily="34" charset="0"/>
              </a:rPr>
              <a:t> ex </a:t>
            </a:r>
            <a:r>
              <a:rPr sz="4200" dirty="0" err="1">
                <a:latin typeface="ITC Avant Garde Std Bk Cn" panose="020B0406020202020204" pitchFamily="34" charset="0"/>
              </a:rPr>
              <a:t>ea</a:t>
            </a:r>
            <a:r>
              <a:rPr sz="4200" dirty="0">
                <a:latin typeface="ITC Avant Garde Std Bk Cn" panose="020B0406020202020204" pitchFamily="34" charset="0"/>
              </a:rPr>
              <a:t> </a:t>
            </a:r>
            <a:r>
              <a:rPr sz="4200" dirty="0" err="1">
                <a:latin typeface="ITC Avant Garde Std Bk Cn" panose="020B0406020202020204" pitchFamily="34" charset="0"/>
              </a:rPr>
              <a:t>commodo</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Duis </a:t>
            </a:r>
            <a:r>
              <a:rPr sz="4200" dirty="0" err="1">
                <a:latin typeface="ITC Avant Garde Std Bk Cn" panose="020B0406020202020204" pitchFamily="34" charset="0"/>
              </a:rPr>
              <a:t>autem</a:t>
            </a:r>
            <a:r>
              <a:rPr sz="4200" dirty="0">
                <a:latin typeface="ITC Avant Garde Std Bk Cn" panose="020B0406020202020204" pitchFamily="34" charset="0"/>
              </a:rPr>
              <a:t> vel </a:t>
            </a:r>
            <a:r>
              <a:rPr sz="4200" dirty="0" err="1">
                <a:latin typeface="ITC Avant Garde Std Bk Cn" panose="020B0406020202020204" pitchFamily="34" charset="0"/>
              </a:rPr>
              <a:t>eum</a:t>
            </a:r>
            <a:r>
              <a:rPr sz="4200" dirty="0">
                <a:latin typeface="ITC Avant Garde Std Bk Cn" panose="020B0406020202020204" pitchFamily="34" charset="0"/>
              </a:rPr>
              <a:t> </a:t>
            </a:r>
            <a:r>
              <a:rPr sz="4200" dirty="0" err="1">
                <a:latin typeface="ITC Avant Garde Std Bk Cn" panose="020B0406020202020204" pitchFamily="34" charset="0"/>
              </a:rPr>
              <a:t>iriure</a:t>
            </a:r>
            <a:r>
              <a:rPr sz="4200" dirty="0">
                <a:latin typeface="ITC Avant Garde Std Bk Cn" panose="020B0406020202020204" pitchFamily="34" charset="0"/>
              </a:rPr>
              <a:t> dolor in </a:t>
            </a:r>
            <a:r>
              <a:rPr sz="4200" dirty="0" err="1">
                <a:latin typeface="ITC Avant Garde Std Bk Cn" panose="020B0406020202020204" pitchFamily="34" charset="0"/>
              </a:rPr>
              <a:t>hendrerit</a:t>
            </a:r>
            <a:r>
              <a:rPr sz="4200" dirty="0">
                <a:latin typeface="ITC Avant Garde Std Bk Cn" panose="020B0406020202020204" pitchFamily="34" charset="0"/>
              </a:rPr>
              <a:t> in </a:t>
            </a:r>
            <a:r>
              <a:rPr sz="4200" dirty="0" err="1">
                <a:latin typeface="ITC Avant Garde Std Bk Cn" panose="020B0406020202020204" pitchFamily="34" charset="0"/>
              </a:rPr>
              <a:t>vulputate</a:t>
            </a:r>
            <a:r>
              <a:rPr sz="4200" dirty="0">
                <a:latin typeface="ITC Avant Garde Std Bk Cn" panose="020B0406020202020204" pitchFamily="34" charset="0"/>
              </a:rPr>
              <a:t> </a:t>
            </a:r>
            <a:r>
              <a:rPr sz="4200" dirty="0" err="1">
                <a:latin typeface="ITC Avant Garde Std Bk Cn" panose="020B0406020202020204" pitchFamily="34" charset="0"/>
              </a:rPr>
              <a:t>velit</a:t>
            </a:r>
            <a:r>
              <a:rPr sz="4200" dirty="0">
                <a:latin typeface="ITC Avant Garde Std Bk Cn" panose="020B0406020202020204" pitchFamily="34" charset="0"/>
              </a:rPr>
              <a:t> </a:t>
            </a:r>
            <a:r>
              <a:rPr sz="4200" dirty="0" err="1">
                <a:latin typeface="ITC Avant Garde Std Bk Cn" panose="020B0406020202020204" pitchFamily="34" charset="0"/>
              </a:rPr>
              <a:t>esse</a:t>
            </a:r>
            <a:r>
              <a:rPr sz="4200" dirty="0">
                <a:latin typeface="ITC Avant Garde Std Bk Cn" panose="020B0406020202020204" pitchFamily="34" charset="0"/>
              </a:rPr>
              <a:t> </a:t>
            </a:r>
            <a:r>
              <a:rPr sz="4200" dirty="0" err="1">
                <a:latin typeface="ITC Avant Garde Std Bk Cn" panose="020B0406020202020204" pitchFamily="34" charset="0"/>
              </a:rPr>
              <a:t>molestie</a:t>
            </a:r>
            <a:r>
              <a:rPr sz="4200" dirty="0">
                <a:latin typeface="ITC Avant Garde Std Bk Cn" panose="020B0406020202020204" pitchFamily="34" charset="0"/>
              </a:rPr>
              <a:t> </a:t>
            </a:r>
            <a:r>
              <a:rPr sz="4200" dirty="0" err="1">
                <a:latin typeface="ITC Avant Garde Std Bk Cn" panose="020B0406020202020204" pitchFamily="34" charset="0"/>
              </a:rPr>
              <a:t>consequat</a:t>
            </a:r>
            <a:r>
              <a:rPr sz="4200" dirty="0">
                <a:latin typeface="ITC Avant Garde Std Bk Cn" panose="020B0406020202020204" pitchFamily="34" charset="0"/>
              </a:rPr>
              <a:t>, vel </a:t>
            </a:r>
            <a:r>
              <a:rPr sz="4200" dirty="0" err="1">
                <a:latin typeface="ITC Avant Garde Std Bk Cn" panose="020B0406020202020204" pitchFamily="34" charset="0"/>
              </a:rPr>
              <a:t>illum</a:t>
            </a:r>
            <a:r>
              <a:rPr sz="4200" dirty="0">
                <a:latin typeface="ITC Avant Garde Std Bk Cn" panose="020B0406020202020204" pitchFamily="34" charset="0"/>
              </a:rPr>
              <a:t> dolore </a:t>
            </a:r>
            <a:r>
              <a:rPr sz="4200" dirty="0" err="1">
                <a:latin typeface="ITC Avant Garde Std Bk Cn" panose="020B0406020202020204" pitchFamily="34" charset="0"/>
              </a:rPr>
              <a:t>eu</a:t>
            </a:r>
            <a:r>
              <a:rPr sz="4200" dirty="0">
                <a:latin typeface="ITC Avant Garde Std Bk Cn" panose="020B0406020202020204" pitchFamily="34" charset="0"/>
              </a:rPr>
              <a:t> </a:t>
            </a:r>
            <a:r>
              <a:rPr sz="4200" dirty="0" err="1">
                <a:latin typeface="ITC Avant Garde Std Bk Cn" panose="020B0406020202020204" pitchFamily="34" charset="0"/>
              </a:rPr>
              <a:t>feugiat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facilisis</a:t>
            </a:r>
            <a:r>
              <a:rPr sz="4200" dirty="0">
                <a:latin typeface="ITC Avant Garde Std Bk Cn" panose="020B0406020202020204" pitchFamily="34" charset="0"/>
              </a:rPr>
              <a:t> at </a:t>
            </a:r>
            <a:r>
              <a:rPr sz="4200" dirty="0" err="1">
                <a:latin typeface="ITC Avant Garde Std Bk Cn" panose="020B0406020202020204" pitchFamily="34" charset="0"/>
              </a:rPr>
              <a:t>vero</a:t>
            </a:r>
            <a:r>
              <a:rPr sz="4200" dirty="0">
                <a:latin typeface="ITC Avant Garde Std Bk Cn" panose="020B0406020202020204" pitchFamily="34" charset="0"/>
              </a:rPr>
              <a:t> </a:t>
            </a:r>
            <a:r>
              <a:rPr sz="4200" dirty="0" err="1">
                <a:latin typeface="ITC Avant Garde Std Bk Cn" panose="020B0406020202020204" pitchFamily="34" charset="0"/>
              </a:rPr>
              <a:t>eros</a:t>
            </a:r>
            <a:r>
              <a:rPr sz="4200" dirty="0">
                <a:latin typeface="ITC Avant Garde Std Bk Cn" panose="020B0406020202020204" pitchFamily="34" charset="0"/>
              </a:rPr>
              <a:t> et </a:t>
            </a:r>
            <a:r>
              <a:rPr sz="4200" dirty="0" err="1">
                <a:latin typeface="ITC Avant Garde Std Bk Cn" panose="020B0406020202020204" pitchFamily="34" charset="0"/>
              </a:rPr>
              <a:t>accumsan</a:t>
            </a:r>
            <a:r>
              <a:rPr sz="4200" dirty="0">
                <a:latin typeface="ITC Avant Garde Std Bk Cn" panose="020B0406020202020204" pitchFamily="34" charset="0"/>
              </a:rPr>
              <a:t> et </a:t>
            </a:r>
            <a:r>
              <a:rPr sz="4200" dirty="0" err="1">
                <a:latin typeface="ITC Avant Garde Std Bk Cn" panose="020B0406020202020204" pitchFamily="34" charset="0"/>
              </a:rPr>
              <a:t>iusto</a:t>
            </a:r>
            <a:r>
              <a:rPr sz="4200" dirty="0">
                <a:latin typeface="ITC Avant Garde Std Bk Cn" panose="020B0406020202020204" pitchFamily="34" charset="0"/>
              </a:rPr>
              <a:t> </a:t>
            </a:r>
            <a:r>
              <a:rPr sz="4200" dirty="0" err="1">
                <a:latin typeface="ITC Avant Garde Std Bk Cn" panose="020B0406020202020204" pitchFamily="34" charset="0"/>
              </a:rPr>
              <a:t>odio</a:t>
            </a:r>
            <a:r>
              <a:rPr sz="4200" dirty="0">
                <a:latin typeface="ITC Avant Garde Std Bk Cn" panose="020B0406020202020204" pitchFamily="34" charset="0"/>
              </a:rPr>
              <a:t> </a:t>
            </a:r>
            <a:r>
              <a:rPr sz="4200" dirty="0" err="1">
                <a:latin typeface="ITC Avant Garde Std Bk Cn" panose="020B0406020202020204" pitchFamily="34" charset="0"/>
              </a:rPr>
              <a:t>dignissim</a:t>
            </a:r>
            <a:r>
              <a:rPr sz="4200" dirty="0">
                <a:latin typeface="ITC Avant Garde Std Bk Cn" panose="020B0406020202020204" pitchFamily="34" charset="0"/>
              </a:rPr>
              <a:t> qui </a:t>
            </a:r>
            <a:r>
              <a:rPr sz="4200" dirty="0" err="1">
                <a:latin typeface="ITC Avant Garde Std Bk Cn" panose="020B0406020202020204" pitchFamily="34" charset="0"/>
              </a:rPr>
              <a:t>blandit</a:t>
            </a:r>
            <a:r>
              <a:rPr sz="4200" dirty="0">
                <a:latin typeface="ITC Avant Garde Std Bk Cn" panose="020B0406020202020204" pitchFamily="34" charset="0"/>
              </a:rPr>
              <a:t> </a:t>
            </a:r>
            <a:r>
              <a:rPr sz="4200" dirty="0" err="1">
                <a:latin typeface="ITC Avant Garde Std Bk Cn" panose="020B0406020202020204" pitchFamily="34" charset="0"/>
              </a:rPr>
              <a:t>praesent</a:t>
            </a:r>
            <a:r>
              <a:rPr sz="4200" dirty="0">
                <a:latin typeface="ITC Avant Garde Std Bk Cn" panose="020B0406020202020204" pitchFamily="34" charset="0"/>
              </a:rPr>
              <a:t> </a:t>
            </a:r>
            <a:r>
              <a:rPr sz="4200" dirty="0" err="1">
                <a:latin typeface="ITC Avant Garde Std Bk Cn" panose="020B0406020202020204" pitchFamily="34" charset="0"/>
              </a:rPr>
              <a:t>luptatum</a:t>
            </a:r>
            <a:r>
              <a:rPr sz="4200" dirty="0">
                <a:latin typeface="ITC Avant Garde Std Bk Cn" panose="020B0406020202020204" pitchFamily="34" charset="0"/>
              </a:rPr>
              <a:t> </a:t>
            </a:r>
            <a:r>
              <a:rPr sz="4200" dirty="0" err="1">
                <a:latin typeface="ITC Avant Garde Std Bk Cn" panose="020B0406020202020204" pitchFamily="34" charset="0"/>
              </a:rPr>
              <a:t>zzril</a:t>
            </a:r>
            <a:r>
              <a:rPr sz="4200" dirty="0">
                <a:latin typeface="ITC Avant Garde Std Bk Cn" panose="020B0406020202020204" pitchFamily="34" charset="0"/>
              </a:rPr>
              <a:t> </a:t>
            </a:r>
            <a:r>
              <a:rPr sz="4200" dirty="0" err="1">
                <a:latin typeface="ITC Avant Garde Std Bk Cn" panose="020B0406020202020204" pitchFamily="34" charset="0"/>
              </a:rPr>
              <a:t>delenit</a:t>
            </a:r>
            <a:r>
              <a:rPr sz="4200" dirty="0">
                <a:latin typeface="ITC Avant Garde Std Bk Cn" panose="020B0406020202020204" pitchFamily="34" charset="0"/>
              </a:rPr>
              <a:t> </a:t>
            </a:r>
            <a:r>
              <a:rPr sz="4200" dirty="0" err="1">
                <a:latin typeface="ITC Avant Garde Std Bk Cn" panose="020B0406020202020204" pitchFamily="34" charset="0"/>
              </a:rPr>
              <a:t>augue</a:t>
            </a:r>
            <a:r>
              <a:rPr sz="4200" dirty="0">
                <a:latin typeface="ITC Avant Garde Std Bk Cn" panose="020B0406020202020204" pitchFamily="34" charset="0"/>
              </a:rPr>
              <a:t> </a:t>
            </a:r>
            <a:r>
              <a:rPr sz="4200" dirty="0" err="1">
                <a:latin typeface="ITC Avant Garde Std Bk Cn" panose="020B0406020202020204" pitchFamily="34" charset="0"/>
              </a:rPr>
              <a:t>duis</a:t>
            </a:r>
            <a:r>
              <a:rPr sz="4200" dirty="0">
                <a:latin typeface="ITC Avant Garde Std Bk Cn" panose="020B0406020202020204" pitchFamily="34" charset="0"/>
              </a:rPr>
              <a:t> dolore </a:t>
            </a:r>
            <a:r>
              <a:rPr sz="4200" dirty="0" err="1">
                <a:latin typeface="ITC Avant Garde Std Bk Cn" panose="020B0406020202020204" pitchFamily="34" charset="0"/>
              </a:rPr>
              <a:t>te</a:t>
            </a:r>
            <a:r>
              <a:rPr sz="4200" dirty="0">
                <a:latin typeface="ITC Avant Garde Std Bk Cn" panose="020B0406020202020204" pitchFamily="34" charset="0"/>
              </a:rPr>
              <a:t> </a:t>
            </a:r>
            <a:r>
              <a:rPr sz="4200" dirty="0" err="1">
                <a:latin typeface="ITC Avant Garde Std Bk Cn" panose="020B0406020202020204" pitchFamily="34" charset="0"/>
              </a:rPr>
              <a:t>feugait</a:t>
            </a:r>
            <a:r>
              <a:rPr sz="4200" dirty="0">
                <a:latin typeface="ITC Avant Garde Std Bk Cn" panose="020B0406020202020204" pitchFamily="34" charset="0"/>
              </a:rPr>
              <a:t> </a:t>
            </a:r>
            <a:r>
              <a:rPr sz="4200" dirty="0" err="1">
                <a:latin typeface="ITC Avant Garde Std Bk Cn" panose="020B0406020202020204" pitchFamily="34" charset="0"/>
              </a:rPr>
              <a:t>nulla</a:t>
            </a:r>
            <a:r>
              <a:rPr sz="4200" dirty="0">
                <a:latin typeface="ITC Avant Garde Std Bk Cn" panose="020B0406020202020204" pitchFamily="34" charset="0"/>
              </a:rPr>
              <a:t> </a:t>
            </a:r>
            <a:r>
              <a:rPr sz="4200" dirty="0" err="1">
                <a:latin typeface="ITC Avant Garde Std Bk Cn" panose="020B0406020202020204" pitchFamily="34" charset="0"/>
              </a:rPr>
              <a:t>facilisi</a:t>
            </a:r>
            <a:r>
              <a:rPr sz="4200" dirty="0">
                <a:latin typeface="ITC Avant Garde Std Bk Cn" panose="020B0406020202020204" pitchFamily="34" charset="0"/>
              </a:rPr>
              <a:t>.  Lorem ipsum dolor sit </a:t>
            </a:r>
            <a:r>
              <a:rPr sz="4200" dirty="0" err="1">
                <a:latin typeface="ITC Avant Garde Std Bk Cn" panose="020B0406020202020204" pitchFamily="34" charset="0"/>
              </a:rPr>
              <a:t>amet</a:t>
            </a:r>
            <a:r>
              <a:rPr sz="4200" dirty="0">
                <a:latin typeface="ITC Avant Garde Std Bk Cn" panose="020B0406020202020204" pitchFamily="34" charset="0"/>
              </a:rPr>
              <a:t>, cons </a:t>
            </a:r>
            <a:r>
              <a:rPr sz="4200" dirty="0" err="1">
                <a:latin typeface="ITC Avant Garde Std Bk Cn" panose="020B0406020202020204" pitchFamily="34" charset="0"/>
              </a:rPr>
              <a:t>ectetuer</a:t>
            </a:r>
            <a:r>
              <a:rPr sz="4200" dirty="0">
                <a:latin typeface="ITC Avant Garde Std Bk Cn" panose="020B0406020202020204" pitchFamily="34" charset="0"/>
              </a:rPr>
              <a:t> </a:t>
            </a:r>
            <a:r>
              <a:rPr sz="4200" dirty="0" err="1">
                <a:latin typeface="ITC Avant Garde Std Bk Cn" panose="020B0406020202020204" pitchFamily="34" charset="0"/>
              </a:rPr>
              <a:t>adipiscing</a:t>
            </a:r>
            <a:r>
              <a:rPr sz="4200" dirty="0">
                <a:latin typeface="ITC Avant Garde Std Bk Cn" panose="020B0406020202020204" pitchFamily="34" charset="0"/>
              </a:rPr>
              <a:t> </a:t>
            </a:r>
            <a:r>
              <a:rPr sz="4200" dirty="0" err="1">
                <a:latin typeface="ITC Avant Garde Std Bk Cn" panose="020B0406020202020204" pitchFamily="34" charset="0"/>
              </a:rPr>
              <a:t>elit</a:t>
            </a:r>
            <a:r>
              <a:rPr sz="4200" dirty="0">
                <a:latin typeface="ITC Avant Garde Std Bk Cn" panose="020B0406020202020204" pitchFamily="34" charset="0"/>
              </a:rPr>
              <a:t>, sed diam </a:t>
            </a:r>
            <a:r>
              <a:rPr sz="4200" dirty="0" err="1">
                <a:latin typeface="ITC Avant Garde Std Bk Cn" panose="020B0406020202020204" pitchFamily="34" charset="0"/>
              </a:rPr>
              <a:t>nonummy</a:t>
            </a:r>
            <a:r>
              <a:rPr sz="4200" dirty="0">
                <a:latin typeface="ITC Avant Garde Std Bk Cn" panose="020B0406020202020204" pitchFamily="34" charset="0"/>
              </a:rPr>
              <a:t> </a:t>
            </a:r>
            <a:r>
              <a:rPr sz="4200" dirty="0" err="1">
                <a:latin typeface="ITC Avant Garde Std Bk Cn" panose="020B0406020202020204" pitchFamily="34" charset="0"/>
              </a:rPr>
              <a:t>nibh</a:t>
            </a:r>
            <a:r>
              <a:rPr sz="4200" dirty="0">
                <a:latin typeface="ITC Avant Garde Std Bk Cn" panose="020B0406020202020204" pitchFamily="34" charset="0"/>
              </a:rPr>
              <a:t> </a:t>
            </a:r>
            <a:r>
              <a:rPr sz="4200" dirty="0" err="1">
                <a:latin typeface="ITC Avant Garde Std Bk Cn" panose="020B0406020202020204" pitchFamily="34" charset="0"/>
              </a:rPr>
              <a:t>euismod</a:t>
            </a:r>
            <a:r>
              <a:rPr sz="4200" dirty="0">
                <a:latin typeface="ITC Avant Garde Std Bk Cn" panose="020B0406020202020204" pitchFamily="34" charset="0"/>
              </a:rPr>
              <a:t> </a:t>
            </a:r>
            <a:r>
              <a:rPr sz="4200" dirty="0" err="1">
                <a:latin typeface="ITC Avant Garde Std Bk Cn" panose="020B0406020202020204" pitchFamily="34" charset="0"/>
              </a:rPr>
              <a:t>tincidunt</a:t>
            </a:r>
            <a:r>
              <a:rPr sz="4200" dirty="0">
                <a:latin typeface="ITC Avant Garde Std Bk Cn" panose="020B0406020202020204" pitchFamily="34" charset="0"/>
              </a:rPr>
              <a:t> </a:t>
            </a:r>
            <a:r>
              <a:rPr sz="4200" dirty="0" err="1">
                <a:latin typeface="ITC Avant Garde Std Bk Cn" panose="020B0406020202020204" pitchFamily="34" charset="0"/>
              </a:rPr>
              <a:t>ut</a:t>
            </a:r>
            <a:r>
              <a:rPr sz="4200" dirty="0">
                <a:latin typeface="ITC Avant Garde Std Bk Cn" panose="020B0406020202020204" pitchFamily="34" charset="0"/>
              </a:rPr>
              <a:t> </a:t>
            </a:r>
            <a:r>
              <a:rPr sz="4200" dirty="0" err="1">
                <a:latin typeface="ITC Avant Garde Std Bk Cn" panose="020B0406020202020204" pitchFamily="34" charset="0"/>
              </a:rPr>
              <a:t>laoreet</a:t>
            </a:r>
            <a:r>
              <a:rPr sz="4200" dirty="0">
                <a:latin typeface="ITC Avant Garde Std Bk Cn" panose="020B0406020202020204" pitchFamily="34" charset="0"/>
              </a:rPr>
              <a:t> dolore magna </a:t>
            </a:r>
            <a:r>
              <a:rPr sz="4200" dirty="0" err="1">
                <a:latin typeface="ITC Avant Garde Std Bk Cn" panose="020B0406020202020204" pitchFamily="34" charset="0"/>
              </a:rPr>
              <a:t>aliquam</a:t>
            </a:r>
            <a:r>
              <a:rPr sz="4200" dirty="0">
                <a:latin typeface="ITC Avant Garde Std Bk Cn" panose="020B0406020202020204" pitchFamily="34" charset="0"/>
              </a:rPr>
              <a:t> </a:t>
            </a:r>
            <a:r>
              <a:rPr sz="4200" dirty="0" err="1">
                <a:latin typeface="ITC Avant Garde Std Bk Cn" panose="020B0406020202020204" pitchFamily="34" charset="0"/>
              </a:rPr>
              <a:t>erat</a:t>
            </a:r>
            <a:r>
              <a:rPr sz="4200" dirty="0">
                <a:latin typeface="ITC Avant Garde Std Bk Cn" panose="020B0406020202020204" pitchFamily="34" charset="0"/>
              </a:rPr>
              <a:t> </a:t>
            </a:r>
            <a:r>
              <a:rPr sz="4200" dirty="0" err="1">
                <a:latin typeface="ITC Avant Garde Std Bk Cn" panose="020B0406020202020204" pitchFamily="34" charset="0"/>
              </a:rPr>
              <a:t>volutpat</a:t>
            </a:r>
            <a:r>
              <a:rPr sz="4200" dirty="0">
                <a:latin typeface="ITC Avant Garde Std Bk Cn" panose="020B0406020202020204" pitchFamily="34" charset="0"/>
              </a:rPr>
              <a:t>. Ut </a:t>
            </a:r>
            <a:r>
              <a:rPr sz="4200" dirty="0" err="1">
                <a:latin typeface="ITC Avant Garde Std Bk Cn" panose="020B0406020202020204" pitchFamily="34" charset="0"/>
              </a:rPr>
              <a:t>wisi</a:t>
            </a:r>
            <a:r>
              <a:rPr sz="4200" dirty="0">
                <a:latin typeface="ITC Avant Garde Std Bk Cn" panose="020B0406020202020204" pitchFamily="34" charset="0"/>
              </a:rPr>
              <a:t> </a:t>
            </a:r>
            <a:r>
              <a:rPr sz="4200" dirty="0" err="1">
                <a:latin typeface="ITC Avant Garde Std Bk Cn" panose="020B0406020202020204" pitchFamily="34" charset="0"/>
              </a:rPr>
              <a:t>enim</a:t>
            </a:r>
            <a:r>
              <a:rPr sz="4200" dirty="0">
                <a:latin typeface="ITC Avant Garde Std Bk Cn" panose="020B0406020202020204" pitchFamily="34" charset="0"/>
              </a:rPr>
              <a:t> ad minim </a:t>
            </a:r>
            <a:r>
              <a:rPr sz="4200" dirty="0" err="1">
                <a:latin typeface="ITC Avant Garde Std Bk Cn" panose="020B0406020202020204" pitchFamily="34" charset="0"/>
              </a:rPr>
              <a:t>veniam</a:t>
            </a:r>
            <a:r>
              <a:rPr sz="4200" dirty="0">
                <a:latin typeface="ITC Avant Garde Std Bk Cn" panose="020B0406020202020204" pitchFamily="34" charset="0"/>
              </a:rPr>
              <a:t>, </a:t>
            </a:r>
            <a:r>
              <a:rPr sz="4200" dirty="0" err="1">
                <a:latin typeface="ITC Avant Garde Std Bk Cn" panose="020B0406020202020204" pitchFamily="34" charset="0"/>
              </a:rPr>
              <a:t>ullamclobortis</a:t>
            </a:r>
            <a:r>
              <a:rPr sz="4200" dirty="0">
                <a:latin typeface="ITC Avant Garde Std Bk Cn" panose="020B0406020202020204" pitchFamily="34" charset="0"/>
              </a:rPr>
              <a:t>.</a:t>
            </a:r>
          </a:p>
        </p:txBody>
      </p:sp>
      <p:sp>
        <p:nvSpPr>
          <p:cNvPr id="40" name="REALTOR®  DRE# 01234567 000.123.4567 ChristinaSmith@SmithRE.com www.SmithRE.com"/>
          <p:cNvSpPr txBox="1"/>
          <p:nvPr/>
        </p:nvSpPr>
        <p:spPr>
          <a:xfrm>
            <a:off x="1829814" y="14631005"/>
            <a:ext cx="9818847" cy="32180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9453" tIns="69453" rIns="69453" bIns="69453" anchor="b">
            <a:spAutoFit/>
          </a:bodyPr>
          <a:lstStyle/>
          <a:p>
            <a:pPr>
              <a:defRPr sz="5600">
                <a:solidFill>
                  <a:srgbClr val="020000"/>
                </a:solidFill>
              </a:defRPr>
            </a:pPr>
            <a:r>
              <a:rPr sz="5000" dirty="0"/>
              <a:t>REALTOR</a:t>
            </a:r>
            <a:r>
              <a:rPr sz="5000" baseline="31999" dirty="0"/>
              <a:t>®</a:t>
            </a:r>
            <a:r>
              <a:rPr sz="5000" dirty="0"/>
              <a:t>  DRE# 01234567 000.123.4567 ChristinaSmith@SmithRE.com www.SmithRE.com</a:t>
            </a:r>
          </a:p>
        </p:txBody>
      </p:sp>
      <p:pic>
        <p:nvPicPr>
          <p:cNvPr id="41" name="PlaceholderImage.png"/>
          <p:cNvPicPr>
            <a:picLocks noChangeAspect="1"/>
          </p:cNvPicPr>
          <p:nvPr/>
        </p:nvPicPr>
        <p:blipFill>
          <a:blip r:embed="rId4">
            <a:extLst>
              <a:ext uri="{28A0092B-C50C-407E-A947-70E740481C1C}">
                <a14:useLocalDpi xmlns:a14="http://schemas.microsoft.com/office/drawing/2010/main" val="0"/>
              </a:ext>
            </a:extLst>
          </a:blip>
          <a:srcRect/>
          <a:stretch/>
        </p:blipFill>
        <p:spPr>
          <a:xfrm>
            <a:off x="1829814" y="1984768"/>
            <a:ext cx="8074225" cy="11773031"/>
          </a:xfrm>
          <a:prstGeom prst="rect">
            <a:avLst/>
          </a:prstGeom>
          <a:ln w="12700">
            <a:miter lim="400000"/>
          </a:ln>
        </p:spPr>
      </p:pic>
      <p:sp>
        <p:nvSpPr>
          <p:cNvPr id="42"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p:cNvSpPr txBox="1"/>
          <p:nvPr/>
        </p:nvSpPr>
        <p:spPr>
          <a:xfrm>
            <a:off x="1749649" y="37684322"/>
            <a:ext cx="30029807" cy="3664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numCol="2" spcCol="1483104"/>
          <a:lstStyle/>
          <a:p>
            <a:r>
              <a:rPr lang="en-US" sz="5400" dirty="0">
                <a:latin typeface="ITC Avant Garde Std Cn" panose="020B0606020202020204" pitchFamily="34" charset="0"/>
              </a:rPr>
              <a:t>Our philosophy is simple: clients come first. We pledge to be in constant communication with our clients, keeping them fully informed throughout the entire buying or selling process. We believe that if you’re not left with an amazing experience, we haven’t done our job. We don’t measure success through achievements or awards, but through the satisfaction of our clients.</a:t>
            </a:r>
            <a:endParaRPr sz="5400" dirty="0">
              <a:latin typeface="ITC Avant Garde Std Cn" panose="020B0606020202020204" pitchFamily="34" charset="0"/>
            </a:endParaRPr>
          </a:p>
        </p:txBody>
      </p:sp>
      <p:sp>
        <p:nvSpPr>
          <p:cNvPr id="43" name="THE CHRISTINA SMITH TEAM"/>
          <p:cNvSpPr txBox="1"/>
          <p:nvPr/>
        </p:nvSpPr>
        <p:spPr>
          <a:xfrm>
            <a:off x="1654292" y="36432720"/>
            <a:ext cx="12848870" cy="11374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ctr">
            <a:spAutoFit/>
          </a:bodyPr>
          <a:lstStyle>
            <a:lvl1pPr defTabSz="457200">
              <a:lnSpc>
                <a:spcPct val="90000"/>
              </a:lnSpc>
              <a:defRPr sz="7200">
                <a:solidFill>
                  <a:srgbClr val="D81F27"/>
                </a:solidFill>
                <a:latin typeface="+mn-lt"/>
                <a:ea typeface="+mn-ea"/>
                <a:cs typeface="+mn-cs"/>
                <a:sym typeface="GothamBold"/>
              </a:defRPr>
            </a:lvl1pPr>
          </a:lstStyle>
          <a:p>
            <a:r>
              <a:rPr lang="en-US" dirty="0"/>
              <a:t>OUR MISSION STATEMENT</a:t>
            </a:r>
            <a:endParaRPr dirty="0"/>
          </a:p>
        </p:txBody>
      </p:sp>
      <p:pic>
        <p:nvPicPr>
          <p:cNvPr id="12" name="Picture 11">
            <a:extLst>
              <a:ext uri="{FF2B5EF4-FFF2-40B4-BE49-F238E27FC236}">
                <a16:creationId xmlns:a16="http://schemas.microsoft.com/office/drawing/2014/main" id="{8E453B1A-81E7-4242-900A-FB0F6EFE9606}"/>
              </a:ext>
            </a:extLst>
          </p:cNvPr>
          <p:cNvPicPr>
            <a:picLocks noChangeAspect="1"/>
          </p:cNvPicPr>
          <p:nvPr/>
        </p:nvPicPr>
        <p:blipFill rotWithShape="1">
          <a:blip r:embed="rId5">
            <a:extLst>
              <a:ext uri="{28A0092B-C50C-407E-A947-70E740481C1C}">
                <a14:useLocalDpi xmlns:a14="http://schemas.microsoft.com/office/drawing/2010/main" val="0"/>
              </a:ext>
            </a:extLst>
          </a:blip>
          <a:srcRect l="608" t="8139" r="1342" b="11478"/>
          <a:stretch/>
        </p:blipFill>
        <p:spPr>
          <a:xfrm>
            <a:off x="12251436" y="20267861"/>
            <a:ext cx="21086064" cy="12965031"/>
          </a:xfrm>
          <a:prstGeom prst="rect">
            <a:avLst/>
          </a:prstGeom>
        </p:spPr>
      </p:pic>
      <p:pic>
        <p:nvPicPr>
          <p:cNvPr id="9" name="Picture 8">
            <a:extLst>
              <a:ext uri="{FF2B5EF4-FFF2-40B4-BE49-F238E27FC236}">
                <a16:creationId xmlns:a16="http://schemas.microsoft.com/office/drawing/2014/main" id="{2BEE9DEC-4A73-2741-B423-A758E62E0ED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7010"/>
          <a:stretch/>
        </p:blipFill>
        <p:spPr>
          <a:xfrm flipH="1">
            <a:off x="-1" y="20267861"/>
            <a:ext cx="12280392" cy="12991704"/>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Image"/>
          <p:cNvPicPr>
            <a:picLocks noChangeAspect="1"/>
          </p:cNvPicPr>
          <p:nvPr/>
        </p:nvPicPr>
        <p:blipFill rotWithShape="1">
          <a:blip r:embed="rId2">
            <a:extLst>
              <a:ext uri="{28A0092B-C50C-407E-A947-70E740481C1C}">
                <a14:useLocalDpi xmlns:a14="http://schemas.microsoft.com/office/drawing/2010/main" val="0"/>
              </a:ext>
            </a:extLst>
          </a:blip>
          <a:srcRect t="36715" r="17877" b="25579"/>
          <a:stretch/>
        </p:blipFill>
        <p:spPr>
          <a:xfrm>
            <a:off x="1885111" y="19659600"/>
            <a:ext cx="9241604" cy="6362651"/>
          </a:xfrm>
          <a:prstGeom prst="rect">
            <a:avLst/>
          </a:prstGeom>
          <a:ln w="12700">
            <a:miter lim="400000"/>
          </a:ln>
        </p:spPr>
      </p:pic>
      <p:pic>
        <p:nvPicPr>
          <p:cNvPr id="48" name="Image"/>
          <p:cNvPicPr>
            <a:picLocks noChangeAspect="1"/>
          </p:cNvPicPr>
          <p:nvPr/>
        </p:nvPicPr>
        <p:blipFill>
          <a:blip r:embed="rId3">
            <a:extLst>
              <a:ext uri="{28A0092B-C50C-407E-A947-70E740481C1C}">
                <a14:useLocalDpi xmlns:a14="http://schemas.microsoft.com/office/drawing/2010/main" val="0"/>
              </a:ext>
            </a:extLst>
          </a:blip>
          <a:srcRect/>
          <a:stretch/>
        </p:blipFill>
        <p:spPr>
          <a:xfrm>
            <a:off x="12175352" y="19659600"/>
            <a:ext cx="8986795" cy="6362651"/>
          </a:xfrm>
          <a:prstGeom prst="rect">
            <a:avLst/>
          </a:prstGeom>
          <a:ln w="12700">
            <a:miter lim="400000"/>
          </a:ln>
        </p:spPr>
      </p:pic>
      <p:pic>
        <p:nvPicPr>
          <p:cNvPr id="49" name="Image"/>
          <p:cNvPicPr>
            <a:picLocks noChangeAspect="1"/>
          </p:cNvPicPr>
          <p:nvPr/>
        </p:nvPicPr>
        <p:blipFill>
          <a:blip r:embed="rId4">
            <a:extLst>
              <a:ext uri="{28A0092B-C50C-407E-A947-70E740481C1C}">
                <a14:useLocalDpi xmlns:a14="http://schemas.microsoft.com/office/drawing/2010/main" val="0"/>
              </a:ext>
            </a:extLst>
          </a:blip>
          <a:srcRect/>
          <a:stretch/>
        </p:blipFill>
        <p:spPr>
          <a:xfrm>
            <a:off x="22210785" y="19756278"/>
            <a:ext cx="9241603" cy="6169294"/>
          </a:xfrm>
          <a:prstGeom prst="rect">
            <a:avLst/>
          </a:prstGeom>
          <a:ln w="12700">
            <a:miter lim="400000"/>
          </a:ln>
        </p:spPr>
      </p:pic>
      <p:pic>
        <p:nvPicPr>
          <p:cNvPr id="50" name="Image"/>
          <p:cNvPicPr>
            <a:picLocks noChangeAspect="1"/>
          </p:cNvPicPr>
          <p:nvPr/>
        </p:nvPicPr>
        <p:blipFill>
          <a:blip r:embed="rId5">
            <a:extLst>
              <a:ext uri="{28A0092B-C50C-407E-A947-70E740481C1C}">
                <a14:useLocalDpi xmlns:a14="http://schemas.microsoft.com/office/drawing/2010/main" val="0"/>
              </a:ext>
            </a:extLst>
          </a:blip>
          <a:srcRect/>
          <a:stretch/>
        </p:blipFill>
        <p:spPr>
          <a:xfrm>
            <a:off x="1885112" y="31212855"/>
            <a:ext cx="9241603" cy="6166941"/>
          </a:xfrm>
          <a:prstGeom prst="rect">
            <a:avLst/>
          </a:prstGeom>
          <a:ln w="12700">
            <a:miter lim="400000"/>
          </a:ln>
        </p:spPr>
      </p:pic>
      <p:pic>
        <p:nvPicPr>
          <p:cNvPr id="51" name="Image"/>
          <p:cNvPicPr>
            <a:picLocks noChangeAspect="1"/>
          </p:cNvPicPr>
          <p:nvPr/>
        </p:nvPicPr>
        <p:blipFill>
          <a:blip r:embed="rId6">
            <a:extLst>
              <a:ext uri="{28A0092B-C50C-407E-A947-70E740481C1C}">
                <a14:useLocalDpi xmlns:a14="http://schemas.microsoft.com/office/drawing/2010/main" val="0"/>
              </a:ext>
            </a:extLst>
          </a:blip>
          <a:srcRect/>
          <a:stretch/>
        </p:blipFill>
        <p:spPr>
          <a:xfrm>
            <a:off x="12047948" y="31215791"/>
            <a:ext cx="9241603" cy="6161068"/>
          </a:xfrm>
          <a:prstGeom prst="rect">
            <a:avLst/>
          </a:prstGeom>
          <a:ln w="12700">
            <a:miter lim="400000"/>
          </a:ln>
        </p:spPr>
      </p:pic>
      <p:pic>
        <p:nvPicPr>
          <p:cNvPr id="52" name="Image"/>
          <p:cNvPicPr>
            <a:picLocks noChangeAspect="1"/>
          </p:cNvPicPr>
          <p:nvPr/>
        </p:nvPicPr>
        <p:blipFill>
          <a:blip r:embed="rId7">
            <a:extLst>
              <a:ext uri="{28A0092B-C50C-407E-A947-70E740481C1C}">
                <a14:useLocalDpi xmlns:a14="http://schemas.microsoft.com/office/drawing/2010/main" val="0"/>
              </a:ext>
            </a:extLst>
          </a:blip>
          <a:srcRect/>
          <a:stretch/>
        </p:blipFill>
        <p:spPr>
          <a:xfrm>
            <a:off x="22210785" y="31218872"/>
            <a:ext cx="9241603" cy="6154907"/>
          </a:xfrm>
          <a:prstGeom prst="rect">
            <a:avLst/>
          </a:prstGeom>
          <a:ln w="12700">
            <a:miter lim="400000"/>
          </a:ln>
        </p:spPr>
      </p:pic>
      <p:sp>
        <p:nvSpPr>
          <p:cNvPr id="53" name="12345 MAIN STREET…"/>
          <p:cNvSpPr txBox="1"/>
          <p:nvPr/>
        </p:nvSpPr>
        <p:spPr>
          <a:xfrm>
            <a:off x="1885112" y="26209388"/>
            <a:ext cx="9241603" cy="335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dirty="0"/>
              <a:t>12345 MAIN STREET</a:t>
            </a:r>
          </a:p>
          <a:p>
            <a:pPr>
              <a:defRPr sz="4000"/>
            </a:pPr>
            <a:r>
              <a:rPr dirty="0"/>
              <a:t>3 BED     3 BATH     3,000 SQFT </a:t>
            </a:r>
          </a:p>
          <a:p>
            <a:pPr>
              <a:defRPr sz="4000"/>
            </a:pPr>
            <a:r>
              <a:rPr dirty="0"/>
              <a:t>LIST PRICE: $1,000,000</a:t>
            </a:r>
          </a:p>
          <a:p>
            <a:pPr>
              <a:spcBef>
                <a:spcPts val="1000"/>
              </a:spcBef>
              <a:defRPr sz="4000"/>
            </a:pPr>
            <a:r>
              <a:rPr dirty="0"/>
              <a:t>Sold for $1,100,000 in 20 days over list price. Sold for xx%</a:t>
            </a:r>
          </a:p>
        </p:txBody>
      </p:sp>
      <p:sp>
        <p:nvSpPr>
          <p:cNvPr id="54" name="12345 MAIN STREET…"/>
          <p:cNvSpPr txBox="1"/>
          <p:nvPr/>
        </p:nvSpPr>
        <p:spPr>
          <a:xfrm>
            <a:off x="12047948" y="26209388"/>
            <a:ext cx="9241603" cy="335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rPr dirty="0"/>
              <a:t>12345 MAIN STREET</a:t>
            </a:r>
          </a:p>
          <a:p>
            <a:pPr>
              <a:defRPr sz="4000"/>
            </a:pPr>
            <a:r>
              <a:rPr dirty="0"/>
              <a:t>3 BED     3 BATH     3,000 SQFT </a:t>
            </a:r>
          </a:p>
          <a:p>
            <a:pPr>
              <a:defRPr sz="4000"/>
            </a:pPr>
            <a:r>
              <a:rPr dirty="0"/>
              <a:t>LIST PRICE: $1,000,000</a:t>
            </a:r>
          </a:p>
          <a:p>
            <a:pPr>
              <a:spcBef>
                <a:spcPts val="1000"/>
              </a:spcBef>
              <a:defRPr sz="4000"/>
            </a:pPr>
            <a:r>
              <a:rPr dirty="0"/>
              <a:t>Sold for $1,100,000 in 20 days over list price. Sold for xx%</a:t>
            </a:r>
          </a:p>
        </p:txBody>
      </p:sp>
      <p:sp>
        <p:nvSpPr>
          <p:cNvPr id="55" name="12345 MAIN STREET…"/>
          <p:cNvSpPr txBox="1"/>
          <p:nvPr/>
        </p:nvSpPr>
        <p:spPr>
          <a:xfrm>
            <a:off x="22210785" y="26209388"/>
            <a:ext cx="9241603" cy="335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t>12345 MAIN STREET</a:t>
            </a:r>
          </a:p>
          <a:p>
            <a:pPr>
              <a:defRPr sz="4000"/>
            </a:pPr>
            <a:r>
              <a:t>3 BED     3 BATH     3,000 SQFT </a:t>
            </a:r>
          </a:p>
          <a:p>
            <a:pPr>
              <a:defRPr sz="4000"/>
            </a:pPr>
            <a:r>
              <a:t>LIST PRICE: $1,000,000</a:t>
            </a:r>
          </a:p>
          <a:p>
            <a:pPr>
              <a:spcBef>
                <a:spcPts val="1000"/>
              </a:spcBef>
              <a:defRPr sz="4000"/>
            </a:pPr>
            <a:r>
              <a:t>Sold for $1,100,000 in 20 days over list price. Sold for xx%</a:t>
            </a:r>
          </a:p>
        </p:txBody>
      </p:sp>
      <p:sp>
        <p:nvSpPr>
          <p:cNvPr id="56" name="12345 MAIN STREET…"/>
          <p:cNvSpPr txBox="1"/>
          <p:nvPr/>
        </p:nvSpPr>
        <p:spPr>
          <a:xfrm>
            <a:off x="1885111" y="37690188"/>
            <a:ext cx="9241604" cy="335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t>12345 MAIN STREET</a:t>
            </a:r>
          </a:p>
          <a:p>
            <a:pPr>
              <a:defRPr sz="4000"/>
            </a:pPr>
            <a:r>
              <a:t>3 BED     3 BATH     3,000 SQFT </a:t>
            </a:r>
          </a:p>
          <a:p>
            <a:pPr>
              <a:defRPr sz="4000"/>
            </a:pPr>
            <a:r>
              <a:t>LIST PRICE: $1,000,000</a:t>
            </a:r>
          </a:p>
          <a:p>
            <a:pPr>
              <a:spcBef>
                <a:spcPts val="1000"/>
              </a:spcBef>
              <a:defRPr sz="4000"/>
            </a:pPr>
            <a:r>
              <a:t>Sold for $1,100,000 in 20 days over list price. Sold for xx%</a:t>
            </a:r>
          </a:p>
        </p:txBody>
      </p:sp>
      <p:sp>
        <p:nvSpPr>
          <p:cNvPr id="57" name="12345 MAIN STREET…"/>
          <p:cNvSpPr txBox="1"/>
          <p:nvPr/>
        </p:nvSpPr>
        <p:spPr>
          <a:xfrm>
            <a:off x="12047948" y="37690188"/>
            <a:ext cx="9241603" cy="335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t>12345 MAIN STREET</a:t>
            </a:r>
          </a:p>
          <a:p>
            <a:pPr>
              <a:defRPr sz="4000"/>
            </a:pPr>
            <a:r>
              <a:t>3 BED     3 BATH     3,000 SQFT </a:t>
            </a:r>
          </a:p>
          <a:p>
            <a:pPr>
              <a:defRPr sz="4000"/>
            </a:pPr>
            <a:r>
              <a:t>LIST PRICE: $1,000,000</a:t>
            </a:r>
          </a:p>
          <a:p>
            <a:pPr>
              <a:spcBef>
                <a:spcPts val="1000"/>
              </a:spcBef>
              <a:defRPr sz="4000"/>
            </a:pPr>
            <a:r>
              <a:t>Sold for $1,100,000 in 20 days over list price. Sold for xx%</a:t>
            </a:r>
          </a:p>
        </p:txBody>
      </p:sp>
      <p:sp>
        <p:nvSpPr>
          <p:cNvPr id="58" name="12345 MAIN STREET…"/>
          <p:cNvSpPr txBox="1"/>
          <p:nvPr/>
        </p:nvSpPr>
        <p:spPr>
          <a:xfrm>
            <a:off x="22210785" y="37690188"/>
            <a:ext cx="9241603" cy="335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457200">
              <a:lnSpc>
                <a:spcPct val="140000"/>
              </a:lnSpc>
              <a:defRPr sz="4500">
                <a:solidFill>
                  <a:srgbClr val="D81F27"/>
                </a:solidFill>
                <a:latin typeface="+mn-lt"/>
                <a:ea typeface="+mn-ea"/>
                <a:cs typeface="+mn-cs"/>
                <a:sym typeface="GothamBold"/>
              </a:defRPr>
            </a:pPr>
            <a:r>
              <a:t>12345 MAIN STREET</a:t>
            </a:r>
          </a:p>
          <a:p>
            <a:pPr>
              <a:defRPr sz="4000"/>
            </a:pPr>
            <a:r>
              <a:t>3 BED     3 BATH     3,000 SQFT </a:t>
            </a:r>
          </a:p>
          <a:p>
            <a:pPr>
              <a:defRPr sz="4000"/>
            </a:pPr>
            <a:r>
              <a:t>LIST PRICE: $1,000,000</a:t>
            </a:r>
          </a:p>
          <a:p>
            <a:pPr>
              <a:spcBef>
                <a:spcPts val="1000"/>
              </a:spcBef>
              <a:defRPr sz="4000"/>
            </a:pPr>
            <a:r>
              <a:t>Sold for $1,100,000 in 20 days over list price. Sold for xx%</a:t>
            </a:r>
          </a:p>
        </p:txBody>
      </p:sp>
      <p:pic>
        <p:nvPicPr>
          <p:cNvPr id="5" name="Picture 4">
            <a:extLst>
              <a:ext uri="{FF2B5EF4-FFF2-40B4-BE49-F238E27FC236}">
                <a16:creationId xmlns:a16="http://schemas.microsoft.com/office/drawing/2014/main" id="{ECCF97EF-6DBA-6449-B3A6-BED6D47AB9AC}"/>
              </a:ext>
            </a:extLst>
          </p:cNvPr>
          <p:cNvPicPr>
            <a:picLocks noChangeAspect="1"/>
          </p:cNvPicPr>
          <p:nvPr/>
        </p:nvPicPr>
        <p:blipFill rotWithShape="1">
          <a:blip r:embed="rId8">
            <a:extLst>
              <a:ext uri="{28A0092B-C50C-407E-A947-70E740481C1C}">
                <a14:useLocalDpi xmlns:a14="http://schemas.microsoft.com/office/drawing/2010/main" val="0"/>
              </a:ext>
            </a:extLst>
          </a:blip>
          <a:srcRect t="5312" r="206" b="11953"/>
          <a:stretch/>
        </p:blipFill>
        <p:spPr>
          <a:xfrm>
            <a:off x="1" y="-1"/>
            <a:ext cx="33337500" cy="17373600"/>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ex ea commodo consequat.  Ut wisi enim ad minim veniam.…"/>
          <p:cNvSpPr txBox="1"/>
          <p:nvPr/>
        </p:nvSpPr>
        <p:spPr>
          <a:xfrm>
            <a:off x="1802325" y="18939738"/>
            <a:ext cx="13227123" cy="228849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9453" tIns="69453" rIns="69453" bIns="69453">
            <a:spAutoFit/>
          </a:bodyPr>
          <a:lstStyle/>
          <a:p>
            <a:pPr>
              <a:defRPr i="1"/>
            </a:pPr>
            <a:r>
              <a:rPr sz="4400" dirty="0">
                <a:latin typeface="ITC Avant Garde Gothic Std Demi"/>
                <a:ea typeface="ITC Avant Garde Gothic Std Demi"/>
                <a:cs typeface="ITC Avant Garde Gothic Std Demi"/>
                <a:sym typeface="ITC Avant Garde Gothic Std Demi"/>
              </a:rPr>
              <a:t>Client testimonial goes here.</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Ut </a:t>
            </a:r>
            <a:r>
              <a:rPr sz="4400" dirty="0" err="1"/>
              <a:t>wisi</a:t>
            </a:r>
            <a:r>
              <a:rPr sz="4400" dirty="0"/>
              <a:t> </a:t>
            </a:r>
            <a:r>
              <a:rPr sz="4400" dirty="0" err="1"/>
              <a:t>enim</a:t>
            </a:r>
            <a:r>
              <a:rPr sz="4400" dirty="0"/>
              <a:t> ad minim </a:t>
            </a:r>
            <a:r>
              <a:rPr sz="4400" dirty="0" err="1"/>
              <a:t>veniamex</a:t>
            </a:r>
            <a:r>
              <a:rPr sz="4400" dirty="0"/>
              <a:t> </a:t>
            </a:r>
            <a:r>
              <a:rPr sz="4400" dirty="0" err="1"/>
              <a:t>ea</a:t>
            </a:r>
            <a:r>
              <a:rPr sz="4400" dirty="0"/>
              <a:t> </a:t>
            </a:r>
            <a:r>
              <a:rPr sz="4400" dirty="0" err="1"/>
              <a:t>commodo</a:t>
            </a:r>
            <a:r>
              <a:rPr sz="4400" dirty="0"/>
              <a:t> </a:t>
            </a:r>
            <a:r>
              <a:rPr sz="4400" dirty="0" err="1"/>
              <a:t>consequat</a:t>
            </a:r>
            <a:r>
              <a:rPr sz="4400" dirty="0"/>
              <a:t>.  Ut </a:t>
            </a:r>
            <a:r>
              <a:rPr sz="4400" dirty="0" err="1"/>
              <a:t>wisi</a:t>
            </a:r>
            <a:r>
              <a:rPr sz="4400" dirty="0"/>
              <a:t> </a:t>
            </a:r>
            <a:r>
              <a:rPr sz="4400" dirty="0" err="1"/>
              <a:t>enim</a:t>
            </a:r>
            <a:r>
              <a:rPr sz="4400" dirty="0"/>
              <a:t> ad minim </a:t>
            </a:r>
            <a:r>
              <a:rPr sz="4400" dirty="0" err="1"/>
              <a:t>veniam</a:t>
            </a:r>
            <a:r>
              <a:rPr sz="4400" dirty="0"/>
              <a:t>.</a:t>
            </a:r>
            <a:endParaRPr lang="en-US" sz="4400" dirty="0"/>
          </a:p>
          <a:p>
            <a:pPr>
              <a:defRPr i="1"/>
            </a:pPr>
            <a:endParaRPr sz="4400" dirty="0"/>
          </a:p>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dirty="0"/>
              <a:t>Christina Johnston</a:t>
            </a:r>
          </a:p>
          <a:p>
            <a:pPr>
              <a:defRPr i="1"/>
            </a:pPr>
            <a:endParaRPr dirty="0"/>
          </a:p>
          <a:p>
            <a:pPr>
              <a:defRPr i="1"/>
            </a:pPr>
            <a:r>
              <a:rPr sz="4400" dirty="0">
                <a:latin typeface="ITC Avant Garde Gothic Std Demi"/>
                <a:ea typeface="ITC Avant Garde Gothic Std Demi"/>
                <a:cs typeface="ITC Avant Garde Gothic Std Demi"/>
                <a:sym typeface="ITC Avant Garde Gothic Std Demi"/>
              </a:rPr>
              <a:t>Client testimonial goes here. </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a:t>
            </a:r>
            <a:endParaRPr lang="en-US" sz="4400" dirty="0"/>
          </a:p>
          <a:p>
            <a:pPr>
              <a:defRPr i="1"/>
            </a:pPr>
            <a:endParaRPr sz="4400" dirty="0"/>
          </a:p>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dirty="0"/>
              <a:t>Matthew Livingston</a:t>
            </a:r>
          </a:p>
        </p:txBody>
      </p:sp>
      <p:sp>
        <p:nvSpPr>
          <p:cNvPr id="62"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p:cNvSpPr txBox="1"/>
          <p:nvPr/>
        </p:nvSpPr>
        <p:spPr>
          <a:xfrm>
            <a:off x="18680624" y="18939738"/>
            <a:ext cx="13227123" cy="224232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9453" tIns="69453" rIns="69453" bIns="69453">
            <a:spAutoFit/>
          </a:bodyPr>
          <a:lstStyle/>
          <a:p>
            <a:pPr>
              <a:defRPr i="1"/>
            </a:pPr>
            <a:r>
              <a:rPr sz="4400" dirty="0">
                <a:latin typeface="ITC Avant Garde Gothic Std Demi"/>
                <a:ea typeface="ITC Avant Garde Gothic Std Demi"/>
                <a:cs typeface="ITC Avant Garde Gothic Std Demi"/>
                <a:sym typeface="ITC Avant Garde Gothic Std Demi"/>
              </a:rPr>
              <a:t>Client testimonial goes here.</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a:t>
            </a:r>
            <a:endParaRPr lang="en-US" sz="4400" dirty="0"/>
          </a:p>
          <a:p>
            <a:pPr>
              <a:defRPr i="1"/>
            </a:pPr>
            <a:endParaRPr sz="4400" dirty="0"/>
          </a:p>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sz="4400" dirty="0"/>
              <a:t>Jonathan Stevens</a:t>
            </a:r>
          </a:p>
          <a:p>
            <a:pPr>
              <a:spcBef>
                <a:spcPts val="1200"/>
              </a:spcBef>
              <a:defRPr i="1">
                <a:solidFill>
                  <a:srgbClr val="D81F27"/>
                </a:solidFill>
                <a:latin typeface="ITC Avant Garde Gothic Std Demi"/>
                <a:ea typeface="ITC Avant Garde Gothic Std Demi"/>
                <a:cs typeface="ITC Avant Garde Gothic Std Demi"/>
                <a:sym typeface="ITC Avant Garde Gothic Std Demi"/>
              </a:defRPr>
            </a:pPr>
            <a:endParaRPr sz="4400" dirty="0"/>
          </a:p>
          <a:p>
            <a:pPr>
              <a:defRPr i="1"/>
            </a:pPr>
            <a:r>
              <a:rPr sz="4400" dirty="0">
                <a:latin typeface="ITC Avant Garde Gothic Std Demi"/>
                <a:ea typeface="ITC Avant Garde Gothic Std Demi"/>
                <a:cs typeface="ITC Avant Garde Gothic Std Demi"/>
                <a:sym typeface="ITC Avant Garde Gothic Std Demi"/>
              </a:rPr>
              <a:t>Client testimonial goes here.</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r>
              <a:rPr sz="4400" dirty="0"/>
              <a:t> </a:t>
            </a:r>
            <a:r>
              <a:rPr sz="4400" dirty="0" err="1"/>
              <a:t>commodo</a:t>
            </a:r>
            <a:r>
              <a:rPr sz="4400" dirty="0"/>
              <a:t> </a:t>
            </a:r>
            <a:r>
              <a:rPr sz="4400" dirty="0" err="1"/>
              <a:t>consequat</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a:t>
            </a:r>
            <a:endParaRPr lang="en-US" sz="4400" dirty="0"/>
          </a:p>
          <a:p>
            <a:pPr>
              <a:defRPr i="1"/>
            </a:pPr>
            <a:endParaRPr sz="4400" dirty="0"/>
          </a:p>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sz="4400" dirty="0"/>
              <a:t>Kaitlin Monroe</a:t>
            </a:r>
          </a:p>
          <a:p>
            <a:pPr>
              <a:defRPr i="1"/>
            </a:pPr>
            <a:endParaRPr sz="4400" dirty="0"/>
          </a:p>
          <a:p>
            <a:pPr>
              <a:defRPr i="1"/>
            </a:pPr>
            <a:r>
              <a:rPr sz="4400" dirty="0">
                <a:latin typeface="ITC Avant Garde Gothic Std Demi"/>
                <a:ea typeface="ITC Avant Garde Gothic Std Demi"/>
                <a:cs typeface="ITC Avant Garde Gothic Std Demi"/>
                <a:sym typeface="ITC Avant Garde Gothic Std Demi"/>
              </a:rPr>
              <a:t>Client testimonial goes here.</a:t>
            </a:r>
            <a:r>
              <a:rPr sz="4400" dirty="0"/>
              <a:t>  Lorem ipsum dolor sit </a:t>
            </a:r>
            <a:r>
              <a:rPr sz="4400" dirty="0" err="1"/>
              <a:t>amet</a:t>
            </a:r>
            <a:r>
              <a:rPr sz="4400" dirty="0"/>
              <a:t>, </a:t>
            </a:r>
            <a:r>
              <a:rPr sz="4400" dirty="0" err="1"/>
              <a:t>consectetuer</a:t>
            </a:r>
            <a:r>
              <a:rPr sz="4400" dirty="0"/>
              <a:t> </a:t>
            </a:r>
            <a:r>
              <a:rPr sz="4400" dirty="0" err="1"/>
              <a:t>adipiscing</a:t>
            </a:r>
            <a:r>
              <a:rPr sz="4400" dirty="0"/>
              <a:t> </a:t>
            </a:r>
            <a:r>
              <a:rPr sz="4400" dirty="0" err="1"/>
              <a:t>elit</a:t>
            </a:r>
            <a:r>
              <a:rPr sz="4400" dirty="0"/>
              <a:t>, sed diam </a:t>
            </a:r>
            <a:r>
              <a:rPr sz="4400" dirty="0" err="1"/>
              <a:t>nonummy</a:t>
            </a:r>
            <a:r>
              <a:rPr sz="4400" dirty="0"/>
              <a:t> </a:t>
            </a:r>
            <a:r>
              <a:rPr sz="4400" dirty="0" err="1"/>
              <a:t>nibh</a:t>
            </a:r>
            <a:r>
              <a:rPr sz="4400" dirty="0"/>
              <a:t> </a:t>
            </a:r>
            <a:r>
              <a:rPr sz="4400" dirty="0" err="1"/>
              <a:t>euismod</a:t>
            </a:r>
            <a:r>
              <a:rPr sz="4400" dirty="0"/>
              <a:t> </a:t>
            </a:r>
            <a:r>
              <a:rPr sz="4400" dirty="0" err="1"/>
              <a:t>tincidunt</a:t>
            </a:r>
            <a:r>
              <a:rPr sz="4400" dirty="0"/>
              <a:t> </a:t>
            </a:r>
            <a:r>
              <a:rPr sz="4400" dirty="0" err="1"/>
              <a:t>ut</a:t>
            </a:r>
            <a:r>
              <a:rPr sz="4400" dirty="0"/>
              <a:t> </a:t>
            </a:r>
            <a:r>
              <a:rPr sz="4400" dirty="0" err="1"/>
              <a:t>laoreet</a:t>
            </a:r>
            <a:r>
              <a:rPr sz="4400" dirty="0"/>
              <a:t> dolore magna </a:t>
            </a:r>
            <a:r>
              <a:rPr sz="4400" dirty="0" err="1"/>
              <a:t>aliquam</a:t>
            </a:r>
            <a:r>
              <a:rPr sz="4400" dirty="0"/>
              <a:t> </a:t>
            </a:r>
            <a:r>
              <a:rPr sz="4400" dirty="0" err="1"/>
              <a:t>erat</a:t>
            </a:r>
            <a:r>
              <a:rPr sz="4400" dirty="0"/>
              <a:t> </a:t>
            </a:r>
            <a:r>
              <a:rPr sz="4400" dirty="0" err="1"/>
              <a:t>volutpat</a:t>
            </a:r>
            <a:r>
              <a:rPr sz="4400" dirty="0"/>
              <a:t>. Ut </a:t>
            </a:r>
            <a:r>
              <a:rPr sz="4400" dirty="0" err="1"/>
              <a:t>wisi</a:t>
            </a:r>
            <a:r>
              <a:rPr sz="4400" dirty="0"/>
              <a:t> </a:t>
            </a:r>
            <a:r>
              <a:rPr sz="4400" dirty="0" err="1"/>
              <a:t>enim</a:t>
            </a:r>
            <a:r>
              <a:rPr sz="4400" dirty="0"/>
              <a:t> ad minim </a:t>
            </a:r>
            <a:r>
              <a:rPr sz="4400" dirty="0" err="1"/>
              <a:t>veniam</a:t>
            </a:r>
            <a:r>
              <a:rPr sz="4400" dirty="0"/>
              <a:t>, </a:t>
            </a:r>
            <a:r>
              <a:rPr sz="4400" dirty="0" err="1"/>
              <a:t>quis</a:t>
            </a:r>
            <a:r>
              <a:rPr sz="4400" dirty="0"/>
              <a:t> </a:t>
            </a:r>
            <a:r>
              <a:rPr sz="4400" dirty="0" err="1"/>
              <a:t>nostrud</a:t>
            </a:r>
            <a:r>
              <a:rPr sz="4400" dirty="0"/>
              <a:t> </a:t>
            </a:r>
            <a:r>
              <a:rPr sz="4400" dirty="0" err="1"/>
              <a:t>exerci</a:t>
            </a:r>
            <a:r>
              <a:rPr sz="4400" dirty="0"/>
              <a:t> </a:t>
            </a:r>
            <a:r>
              <a:rPr sz="4400" dirty="0" err="1"/>
              <a:t>tation</a:t>
            </a:r>
            <a:r>
              <a:rPr sz="4400" dirty="0"/>
              <a:t> </a:t>
            </a:r>
            <a:r>
              <a:rPr sz="4400" dirty="0" err="1"/>
              <a:t>ullamcorper</a:t>
            </a:r>
            <a:r>
              <a:rPr sz="4400" dirty="0"/>
              <a:t> </a:t>
            </a:r>
            <a:r>
              <a:rPr sz="4400" dirty="0" err="1"/>
              <a:t>suscipit</a:t>
            </a:r>
            <a:r>
              <a:rPr sz="4400" dirty="0"/>
              <a:t> </a:t>
            </a:r>
            <a:r>
              <a:rPr sz="4400" dirty="0" err="1"/>
              <a:t>lobortis</a:t>
            </a:r>
            <a:r>
              <a:rPr sz="4400" dirty="0"/>
              <a:t> </a:t>
            </a:r>
            <a:r>
              <a:rPr sz="4400" dirty="0" err="1"/>
              <a:t>nisl</a:t>
            </a:r>
            <a:r>
              <a:rPr sz="4400" dirty="0"/>
              <a:t> </a:t>
            </a:r>
            <a:r>
              <a:rPr sz="4400" dirty="0" err="1"/>
              <a:t>ut</a:t>
            </a:r>
            <a:r>
              <a:rPr sz="4400" dirty="0"/>
              <a:t> </a:t>
            </a:r>
            <a:r>
              <a:rPr sz="4400" dirty="0" err="1"/>
              <a:t>aliquip</a:t>
            </a:r>
            <a:r>
              <a:rPr sz="4400" dirty="0"/>
              <a:t> ex </a:t>
            </a:r>
            <a:r>
              <a:rPr sz="4400" dirty="0" err="1"/>
              <a:t>ea</a:t>
            </a:r>
            <a:endParaRPr lang="en-US" sz="4400" dirty="0"/>
          </a:p>
          <a:p>
            <a:pPr>
              <a:defRPr i="1"/>
            </a:pPr>
            <a:r>
              <a:rPr sz="4400" dirty="0" err="1"/>
              <a:t>commodo</a:t>
            </a:r>
            <a:r>
              <a:rPr sz="4400" dirty="0"/>
              <a:t> </a:t>
            </a:r>
            <a:r>
              <a:rPr sz="4400" dirty="0" err="1"/>
              <a:t>consequat</a:t>
            </a:r>
            <a:r>
              <a:rPr sz="4400" dirty="0"/>
              <a:t>. </a:t>
            </a:r>
            <a:endParaRPr lang="en-US" sz="4400" dirty="0"/>
          </a:p>
          <a:p>
            <a:pPr>
              <a:defRPr i="1"/>
            </a:pPr>
            <a:endParaRPr sz="4400" dirty="0"/>
          </a:p>
          <a:p>
            <a:pPr marL="317500" indent="-317500">
              <a:spcBef>
                <a:spcPts val="1200"/>
              </a:spcBef>
              <a:buSzPct val="100000"/>
              <a:buChar char="-"/>
              <a:defRPr i="1">
                <a:solidFill>
                  <a:srgbClr val="D81F27"/>
                </a:solidFill>
                <a:latin typeface="ITC Avant Garde Gothic Std Demi"/>
                <a:ea typeface="ITC Avant Garde Gothic Std Demi"/>
                <a:cs typeface="ITC Avant Garde Gothic Std Demi"/>
                <a:sym typeface="ITC Avant Garde Gothic Std Demi"/>
              </a:defRPr>
            </a:pPr>
            <a:r>
              <a:rPr sz="4400" dirty="0"/>
              <a:t>Jack Manchester</a:t>
            </a:r>
          </a:p>
        </p:txBody>
      </p:sp>
      <p:pic>
        <p:nvPicPr>
          <p:cNvPr id="63" name="Quote.png" descr="Quote.png"/>
          <p:cNvPicPr>
            <a:picLocks noChangeAspect="1"/>
          </p:cNvPicPr>
          <p:nvPr/>
        </p:nvPicPr>
        <p:blipFill>
          <a:blip r:embed="rId2"/>
          <a:stretch>
            <a:fillRect/>
          </a:stretch>
        </p:blipFill>
        <p:spPr>
          <a:xfrm>
            <a:off x="28985192" y="39098027"/>
            <a:ext cx="2406969" cy="2274127"/>
          </a:xfrm>
          <a:prstGeom prst="rect">
            <a:avLst/>
          </a:prstGeom>
          <a:ln w="12700">
            <a:miter lim="400000"/>
          </a:ln>
        </p:spPr>
      </p:pic>
      <p:sp>
        <p:nvSpPr>
          <p:cNvPr id="64" name="Rectangle"/>
          <p:cNvSpPr/>
          <p:nvPr/>
        </p:nvSpPr>
        <p:spPr>
          <a:xfrm>
            <a:off x="16826706" y="0"/>
            <a:ext cx="16510794" cy="17410176"/>
          </a:xfrm>
          <a:prstGeom prst="rect">
            <a:avLst/>
          </a:prstGeom>
          <a:solidFill>
            <a:srgbClr val="58595B"/>
          </a:solidFill>
          <a:ln w="12700">
            <a:miter lim="400000"/>
          </a:ln>
        </p:spPr>
        <p:txBody>
          <a:bodyPr lIns="0" tIns="0" rIns="0" bIns="0" anchor="ctr"/>
          <a:lstStyle/>
          <a:p>
            <a:pPr algn="ctr">
              <a:defRPr sz="10000">
                <a:solidFill>
                  <a:srgbClr val="FFFFFF"/>
                </a:solidFill>
                <a:latin typeface="ITC Avant Garde Gothic Std Extr"/>
                <a:ea typeface="ITC Avant Garde Gothic Std Extr"/>
                <a:cs typeface="ITC Avant Garde Gothic Std Extr"/>
                <a:sym typeface="ITC Avant Garde Gothic Std Extr"/>
              </a:defRPr>
            </a:pPr>
            <a:endParaRPr dirty="0"/>
          </a:p>
        </p:txBody>
      </p:sp>
      <p:pic>
        <p:nvPicPr>
          <p:cNvPr id="65" name="Asset 1.png" descr="Asset 1.png"/>
          <p:cNvPicPr>
            <a:picLocks noChangeAspect="1"/>
          </p:cNvPicPr>
          <p:nvPr/>
        </p:nvPicPr>
        <p:blipFill>
          <a:blip r:embed="rId3"/>
          <a:stretch>
            <a:fillRect/>
          </a:stretch>
        </p:blipFill>
        <p:spPr>
          <a:xfrm>
            <a:off x="18772075" y="12429131"/>
            <a:ext cx="7535179" cy="4985347"/>
          </a:xfrm>
          <a:prstGeom prst="rect">
            <a:avLst/>
          </a:prstGeom>
          <a:ln w="12700">
            <a:miter lim="400000"/>
          </a:ln>
        </p:spPr>
      </p:pic>
      <p:sp>
        <p:nvSpPr>
          <p:cNvPr id="66" name="MANAGING THE DETAILS…"/>
          <p:cNvSpPr txBox="1"/>
          <p:nvPr/>
        </p:nvSpPr>
        <p:spPr>
          <a:xfrm>
            <a:off x="18681089" y="4448099"/>
            <a:ext cx="12878227" cy="76192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a:defRPr sz="9200">
                <a:solidFill>
                  <a:srgbClr val="E81D28"/>
                </a:solidFill>
                <a:latin typeface="ITC Avant Garde Gothic Std Demi"/>
                <a:ea typeface="ITC Avant Garde Gothic Std Demi"/>
                <a:cs typeface="ITC Avant Garde Gothic Std Demi"/>
                <a:sym typeface="ITC Avant Garde Gothic Std Demi"/>
              </a:defRPr>
            </a:pPr>
            <a:r>
              <a:rPr sz="7200" dirty="0">
                <a:latin typeface="+mj-lt"/>
              </a:rPr>
              <a:t>MANAGING THE DETAILS  </a:t>
            </a:r>
          </a:p>
          <a:p>
            <a:pPr>
              <a:defRPr>
                <a:solidFill>
                  <a:srgbClr val="FFFFFF"/>
                </a:solidFill>
                <a:latin typeface="ITC Avant Garde Gothic Std Demi"/>
                <a:ea typeface="ITC Avant Garde Gothic Std Demi"/>
                <a:cs typeface="ITC Avant Garde Gothic Std Demi"/>
                <a:sym typeface="ITC Avant Garde Gothic Std Demi"/>
              </a:defRPr>
            </a:pPr>
            <a:endParaRPr lang="en-US" dirty="0"/>
          </a:p>
          <a:p>
            <a:pPr>
              <a:defRPr>
                <a:solidFill>
                  <a:srgbClr val="FFFFFF"/>
                </a:solidFill>
                <a:latin typeface="ITC Avant Garde Gothic Std Demi"/>
                <a:ea typeface="ITC Avant Garde Gothic Std Demi"/>
                <a:cs typeface="ITC Avant Garde Gothic Std Demi"/>
                <a:sym typeface="ITC Avant Garde Gothic Std Demi"/>
              </a:defRPr>
            </a:pPr>
            <a:r>
              <a:rPr dirty="0"/>
              <a:t>We are here to advise, educate and guide you through the steps of the sale of your home.  From the launch of your listing through the close of escrow, our goal is to assist you in making smart decisions and achieve your desired outcomes.  Communication, expert negotiation and managing the details are what we do best and our results speak for themselves!</a:t>
            </a:r>
          </a:p>
        </p:txBody>
      </p:sp>
      <p:pic>
        <p:nvPicPr>
          <p:cNvPr id="3" name="Picture 2">
            <a:extLst>
              <a:ext uri="{FF2B5EF4-FFF2-40B4-BE49-F238E27FC236}">
                <a16:creationId xmlns:a16="http://schemas.microsoft.com/office/drawing/2014/main" id="{C234A8E8-0BCE-A64A-ABB1-4D5719B7A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7373600" cy="17373600"/>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C06A3FD-27AF-6A4D-B4A2-1131223C70DB}"/>
              </a:ext>
            </a:extLst>
          </p:cNvPr>
          <p:cNvPicPr>
            <a:picLocks noChangeAspect="1"/>
          </p:cNvPicPr>
          <p:nvPr/>
        </p:nvPicPr>
        <p:blipFill rotWithShape="1">
          <a:blip r:embed="rId2">
            <a:extLst>
              <a:ext uri="{28A0092B-C50C-407E-A947-70E740481C1C}">
                <a14:useLocalDpi xmlns:a14="http://schemas.microsoft.com/office/drawing/2010/main" val="0"/>
              </a:ext>
            </a:extLst>
          </a:blip>
          <a:srcRect l="6121" t="6784" r="43306" b="10381"/>
          <a:stretch/>
        </p:blipFill>
        <p:spPr>
          <a:xfrm flipH="1">
            <a:off x="1903959" y="25693957"/>
            <a:ext cx="15729134" cy="17168543"/>
          </a:xfrm>
          <a:prstGeom prst="rect">
            <a:avLst/>
          </a:prstGeom>
        </p:spPr>
      </p:pic>
      <p:pic>
        <p:nvPicPr>
          <p:cNvPr id="74" name="Asset 1.png" descr="Asset 1.png"/>
          <p:cNvPicPr>
            <a:picLocks noChangeAspect="1"/>
          </p:cNvPicPr>
          <p:nvPr/>
        </p:nvPicPr>
        <p:blipFill>
          <a:blip r:embed="rId3"/>
          <a:stretch>
            <a:fillRect/>
          </a:stretch>
        </p:blipFill>
        <p:spPr>
          <a:xfrm>
            <a:off x="1906455" y="9163843"/>
            <a:ext cx="2400301" cy="2369007"/>
          </a:xfrm>
          <a:prstGeom prst="rect">
            <a:avLst/>
          </a:prstGeom>
          <a:ln w="12700">
            <a:miter lim="400000"/>
          </a:ln>
        </p:spPr>
      </p:pic>
      <p:pic>
        <p:nvPicPr>
          <p:cNvPr id="75" name="Asset 2.png" descr="Asset 2.png"/>
          <p:cNvPicPr>
            <a:picLocks noChangeAspect="1"/>
          </p:cNvPicPr>
          <p:nvPr/>
        </p:nvPicPr>
        <p:blipFill>
          <a:blip r:embed="rId4"/>
          <a:stretch>
            <a:fillRect/>
          </a:stretch>
        </p:blipFill>
        <p:spPr>
          <a:xfrm>
            <a:off x="1906455" y="13065549"/>
            <a:ext cx="2400301" cy="2369007"/>
          </a:xfrm>
          <a:prstGeom prst="rect">
            <a:avLst/>
          </a:prstGeom>
          <a:ln w="12700">
            <a:miter lim="400000"/>
          </a:ln>
        </p:spPr>
      </p:pic>
      <p:pic>
        <p:nvPicPr>
          <p:cNvPr id="76" name="Asset 3.png" descr="Asset 3.png"/>
          <p:cNvPicPr>
            <a:picLocks noChangeAspect="1"/>
          </p:cNvPicPr>
          <p:nvPr/>
        </p:nvPicPr>
        <p:blipFill>
          <a:blip r:embed="rId5"/>
          <a:stretch>
            <a:fillRect/>
          </a:stretch>
        </p:blipFill>
        <p:spPr>
          <a:xfrm>
            <a:off x="1906455" y="16967254"/>
            <a:ext cx="2400301" cy="2369006"/>
          </a:xfrm>
          <a:prstGeom prst="rect">
            <a:avLst/>
          </a:prstGeom>
          <a:ln w="12700">
            <a:miter lim="400000"/>
          </a:ln>
        </p:spPr>
      </p:pic>
      <p:pic>
        <p:nvPicPr>
          <p:cNvPr id="77" name="Asset 4.png" descr="Asset 4.png"/>
          <p:cNvPicPr>
            <a:picLocks noChangeAspect="1"/>
          </p:cNvPicPr>
          <p:nvPr/>
        </p:nvPicPr>
        <p:blipFill>
          <a:blip r:embed="rId6"/>
          <a:stretch>
            <a:fillRect/>
          </a:stretch>
        </p:blipFill>
        <p:spPr>
          <a:xfrm>
            <a:off x="1903959" y="20866496"/>
            <a:ext cx="2405292" cy="2373932"/>
          </a:xfrm>
          <a:prstGeom prst="rect">
            <a:avLst/>
          </a:prstGeom>
          <a:ln w="12700">
            <a:miter lim="400000"/>
          </a:ln>
        </p:spPr>
      </p:pic>
      <p:sp>
        <p:nvSpPr>
          <p:cNvPr id="78" name="We will research and create a pricing strategy to maximize the excitement and momentum of your property as soon as it goes live."/>
          <p:cNvSpPr txBox="1"/>
          <p:nvPr/>
        </p:nvSpPr>
        <p:spPr>
          <a:xfrm>
            <a:off x="5259873" y="9129553"/>
            <a:ext cx="9818022" cy="3094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9453" tIns="69453" rIns="69453" bIns="69453">
            <a:spAutoFit/>
          </a:bodyPr>
          <a:lstStyle/>
          <a:p>
            <a:r>
              <a:rPr sz="4800" dirty="0">
                <a:latin typeface="ITC Avant Garde Std Cn" panose="020B0606020202020204" pitchFamily="34" charset="0"/>
              </a:rPr>
              <a:t>We will research and create a pricing strategy to </a:t>
            </a:r>
            <a:r>
              <a:rPr lang="en-US" sz="4800" dirty="0">
                <a:latin typeface="ITC Avant Garde Std Cn" panose="020B0606020202020204" pitchFamily="34" charset="0"/>
              </a:rPr>
              <a:t>maximize </a:t>
            </a:r>
            <a:r>
              <a:rPr sz="4800" dirty="0">
                <a:latin typeface="ITC Avant Garde Std Cn" panose="020B0606020202020204" pitchFamily="34" charset="0"/>
              </a:rPr>
              <a:t>the excitement and momentum of your property as soon as it goes live.</a:t>
            </a:r>
          </a:p>
        </p:txBody>
      </p:sp>
      <p:sp>
        <p:nvSpPr>
          <p:cNvPr id="79" name="Conduct a detailed, custom market analysis."/>
          <p:cNvSpPr txBox="1"/>
          <p:nvPr/>
        </p:nvSpPr>
        <p:spPr>
          <a:xfrm>
            <a:off x="5259873" y="13540519"/>
            <a:ext cx="9973490" cy="1617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r>
              <a:rPr sz="4800" dirty="0">
                <a:latin typeface="ITC Avant Garde Std Cn" panose="020B0606020202020204" pitchFamily="34" charset="0"/>
              </a:rPr>
              <a:t>Conduct a detailed, custom market analysis.</a:t>
            </a:r>
          </a:p>
        </p:txBody>
      </p:sp>
      <p:sp>
        <p:nvSpPr>
          <p:cNvPr id="80" name="Understand and consider the unique characteristics and amenities of your home and its location."/>
          <p:cNvSpPr txBox="1"/>
          <p:nvPr/>
        </p:nvSpPr>
        <p:spPr>
          <a:xfrm>
            <a:off x="5259873" y="16918348"/>
            <a:ext cx="9973490" cy="2356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r>
              <a:rPr sz="4800" dirty="0">
                <a:latin typeface="ITC Avant Garde Std Cn" panose="020B0606020202020204" pitchFamily="34" charset="0"/>
              </a:rPr>
              <a:t>Understand and consider the unique characteristics and amenities of your home and its location.</a:t>
            </a:r>
          </a:p>
        </p:txBody>
      </p:sp>
      <p:sp>
        <p:nvSpPr>
          <p:cNvPr id="81" name="Meld my expertise in the real estate market and your expectations around timing and outcomes."/>
          <p:cNvSpPr txBox="1"/>
          <p:nvPr/>
        </p:nvSpPr>
        <p:spPr>
          <a:xfrm>
            <a:off x="5259873" y="20994679"/>
            <a:ext cx="9973490" cy="2356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r>
              <a:rPr sz="4800" dirty="0">
                <a:latin typeface="ITC Avant Garde Std Cn" panose="020B0606020202020204" pitchFamily="34" charset="0"/>
              </a:rPr>
              <a:t>Meld my expertise in the real estate market and your expectations around timing and outcomes.</a:t>
            </a:r>
          </a:p>
        </p:txBody>
      </p:sp>
      <p:sp>
        <p:nvSpPr>
          <p:cNvPr id="82" name="TO EFFECTIVELY PRICE AND ULTIMATELY SELL YOUR HOME:"/>
          <p:cNvSpPr txBox="1"/>
          <p:nvPr/>
        </p:nvSpPr>
        <p:spPr>
          <a:xfrm>
            <a:off x="1872406" y="5968642"/>
            <a:ext cx="13205489" cy="1731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TO EFFECTIVELY PRICE AND ULTIMATELY SELL YOUR HOME:</a:t>
            </a:r>
          </a:p>
        </p:txBody>
      </p:sp>
      <p:sp>
        <p:nvSpPr>
          <p:cNvPr id="83" name="PRICING STRATEGY"/>
          <p:cNvSpPr txBox="1"/>
          <p:nvPr/>
        </p:nvSpPr>
        <p:spPr>
          <a:xfrm>
            <a:off x="1872406" y="3104911"/>
            <a:ext cx="12021383" cy="14343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lvl1pPr defTabSz="457200">
              <a:lnSpc>
                <a:spcPct val="90000"/>
              </a:lnSpc>
              <a:defRPr sz="9200">
                <a:solidFill>
                  <a:srgbClr val="D81F27"/>
                </a:solidFill>
                <a:latin typeface="+mn-lt"/>
                <a:ea typeface="+mn-ea"/>
                <a:cs typeface="+mn-cs"/>
                <a:sym typeface="GothamBold"/>
              </a:defRPr>
            </a:lvl1pPr>
          </a:lstStyle>
          <a:p>
            <a:r>
              <a:t>PRICING STRATEGY</a:t>
            </a:r>
          </a:p>
        </p:txBody>
      </p:sp>
      <p:sp>
        <p:nvSpPr>
          <p:cNvPr id="84" name="A home priced at market value…"/>
          <p:cNvSpPr txBox="1"/>
          <p:nvPr/>
        </p:nvSpPr>
        <p:spPr>
          <a:xfrm>
            <a:off x="21106464" y="30582933"/>
            <a:ext cx="10384695" cy="94025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9453" tIns="69453" rIns="69453" bIns="69453">
            <a:spAutoFit/>
          </a:bodyPr>
          <a:lstStyle/>
          <a:p>
            <a:pPr>
              <a:lnSpc>
                <a:spcPct val="130000"/>
              </a:lnSpc>
              <a:defRPr sz="5200" b="1"/>
            </a:pPr>
            <a:r>
              <a:rPr dirty="0">
                <a:solidFill>
                  <a:srgbClr val="D81F27"/>
                </a:solidFill>
              </a:rPr>
              <a:t>A home priced at market value</a:t>
            </a:r>
          </a:p>
          <a:p>
            <a:pPr>
              <a:lnSpc>
                <a:spcPct val="130000"/>
              </a:lnSpc>
              <a:defRPr sz="5200" b="1"/>
            </a:pPr>
            <a:r>
              <a:rPr dirty="0">
                <a:solidFill>
                  <a:srgbClr val="D81F27"/>
                </a:solidFill>
              </a:rPr>
              <a:t>will attract more buyers than a home priced above market value.</a:t>
            </a:r>
            <a:endParaRPr lang="en-US" dirty="0">
              <a:solidFill>
                <a:srgbClr val="D81F27"/>
              </a:solidFill>
            </a:endParaRPr>
          </a:p>
          <a:p>
            <a:pPr>
              <a:lnSpc>
                <a:spcPct val="130000"/>
              </a:lnSpc>
              <a:defRPr sz="5200" b="1"/>
            </a:pPr>
            <a:endParaRPr dirty="0"/>
          </a:p>
          <a:p>
            <a:pPr>
              <a:lnSpc>
                <a:spcPct val="130000"/>
              </a:lnSpc>
              <a:defRPr sz="5200" b="1"/>
            </a:pPr>
            <a:r>
              <a:rPr dirty="0"/>
              <a:t>Additionally, a home priced competitively will attract a greater number of potential buyers and increase your chances for an expedited sale!</a:t>
            </a:r>
          </a:p>
        </p:txBody>
      </p:sp>
      <p:pic>
        <p:nvPicPr>
          <p:cNvPr id="3" name="Picture 2">
            <a:extLst>
              <a:ext uri="{FF2B5EF4-FFF2-40B4-BE49-F238E27FC236}">
                <a16:creationId xmlns:a16="http://schemas.microsoft.com/office/drawing/2014/main" id="{1E1D02D4-C7EC-4443-B1C9-29C793D1C30D}"/>
              </a:ext>
            </a:extLst>
          </p:cNvPr>
          <p:cNvPicPr>
            <a:picLocks noChangeAspect="1"/>
          </p:cNvPicPr>
          <p:nvPr/>
        </p:nvPicPr>
        <p:blipFill rotWithShape="1">
          <a:blip r:embed="rId7">
            <a:extLst>
              <a:ext uri="{28A0092B-C50C-407E-A947-70E740481C1C}">
                <a14:useLocalDpi xmlns:a14="http://schemas.microsoft.com/office/drawing/2010/main" val="0"/>
              </a:ext>
            </a:extLst>
          </a:blip>
          <a:srcRect l="65620" t="9275" r="6380" b="-9"/>
          <a:stretch/>
        </p:blipFill>
        <p:spPr>
          <a:xfrm flipH="1">
            <a:off x="19240498" y="0"/>
            <a:ext cx="14097002" cy="25694640"/>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A14782-FD2E-984C-BDB2-F65C527DDDAB}"/>
              </a:ext>
            </a:extLst>
          </p:cNvPr>
          <p:cNvPicPr>
            <a:picLocks noChangeAspect="1"/>
          </p:cNvPicPr>
          <p:nvPr/>
        </p:nvPicPr>
        <p:blipFill rotWithShape="1">
          <a:blip r:embed="rId2">
            <a:extLst>
              <a:ext uri="{28A0092B-C50C-407E-A947-70E740481C1C}">
                <a14:useLocalDpi xmlns:a14="http://schemas.microsoft.com/office/drawing/2010/main" val="0"/>
              </a:ext>
            </a:extLst>
          </a:blip>
          <a:srcRect t="9815" r="34338" b="215"/>
          <a:stretch/>
        </p:blipFill>
        <p:spPr>
          <a:xfrm flipH="1">
            <a:off x="-1" y="-1"/>
            <a:ext cx="33337500" cy="25694640"/>
          </a:xfrm>
          <a:prstGeom prst="rect">
            <a:avLst/>
          </a:prstGeom>
        </p:spPr>
      </p:pic>
      <p:pic>
        <p:nvPicPr>
          <p:cNvPr id="88" name="Image" descr="Image"/>
          <p:cNvPicPr>
            <a:picLocks noChangeAspect="1"/>
          </p:cNvPicPr>
          <p:nvPr/>
        </p:nvPicPr>
        <p:blipFill rotWithShape="1">
          <a:blip r:embed="rId3"/>
          <a:srcRect l="37398" r="6057"/>
          <a:stretch/>
        </p:blipFill>
        <p:spPr>
          <a:xfrm>
            <a:off x="1" y="1918084"/>
            <a:ext cx="33337499" cy="3798982"/>
          </a:xfrm>
          <a:prstGeom prst="rect">
            <a:avLst/>
          </a:prstGeom>
          <a:ln w="12700">
            <a:miter lim="400000"/>
          </a:ln>
        </p:spPr>
      </p:pic>
      <p:sp>
        <p:nvSpPr>
          <p:cNvPr id="89" name="MARKETING STRATEGY"/>
          <p:cNvSpPr txBox="1"/>
          <p:nvPr/>
        </p:nvSpPr>
        <p:spPr>
          <a:xfrm>
            <a:off x="17112405" y="3100422"/>
            <a:ext cx="14316120" cy="14343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r>
              <a:rPr dirty="0"/>
              <a:t>MARKETING STRATEGY</a:t>
            </a:r>
          </a:p>
        </p:txBody>
      </p:sp>
      <p:pic>
        <p:nvPicPr>
          <p:cNvPr id="90" name="Picture Placeholder 1"/>
          <p:cNvPicPr>
            <a:picLocks noChangeAspect="1"/>
          </p:cNvPicPr>
          <p:nvPr/>
        </p:nvPicPr>
        <p:blipFill rotWithShape="1">
          <a:blip r:embed="rId4">
            <a:extLst>
              <a:ext uri="{28A0092B-C50C-407E-A947-70E740481C1C}">
                <a14:useLocalDpi xmlns:a14="http://schemas.microsoft.com/office/drawing/2010/main" val="0"/>
              </a:ext>
            </a:extLst>
          </a:blip>
          <a:srcRect l="17795" t="19489" r="21525"/>
          <a:stretch/>
        </p:blipFill>
        <p:spPr>
          <a:xfrm>
            <a:off x="1987385" y="21060555"/>
            <a:ext cx="6777038" cy="6777038"/>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5" y="21600"/>
                  <a:pt x="21600" y="16765"/>
                  <a:pt x="21600" y="10800"/>
                </a:cubicBezTo>
                <a:cubicBezTo>
                  <a:pt x="21600" y="4835"/>
                  <a:pt x="16765" y="0"/>
                  <a:pt x="10801" y="0"/>
                </a:cubicBezTo>
                <a:close/>
              </a:path>
            </a:pathLst>
          </a:custGeom>
          <a:ln w="254000">
            <a:solidFill>
              <a:srgbClr val="F2F2F2"/>
            </a:solidFill>
            <a:miter lim="400000"/>
          </a:ln>
          <a:effectLst>
            <a:outerShdw blurRad="355600" rotWithShape="0">
              <a:srgbClr val="000000">
                <a:alpha val="90000"/>
              </a:srgbClr>
            </a:outerShdw>
          </a:effectLst>
        </p:spPr>
      </p:pic>
      <p:pic>
        <p:nvPicPr>
          <p:cNvPr id="91" name="Picture Placeholder 1"/>
          <p:cNvPicPr>
            <a:picLocks noChangeAspect="1"/>
          </p:cNvPicPr>
          <p:nvPr/>
        </p:nvPicPr>
        <p:blipFill rotWithShape="1">
          <a:blip r:embed="rId5">
            <a:extLst>
              <a:ext uri="{28A0092B-C50C-407E-A947-70E740481C1C}">
                <a14:useLocalDpi xmlns:a14="http://schemas.microsoft.com/office/drawing/2010/main" val="0"/>
              </a:ext>
            </a:extLst>
          </a:blip>
          <a:srcRect l="33224" t="22470" r="15090"/>
          <a:stretch/>
        </p:blipFill>
        <p:spPr>
          <a:xfrm>
            <a:off x="11758596" y="21060555"/>
            <a:ext cx="6777037" cy="6777037"/>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5" y="21600"/>
                  <a:pt x="21600" y="16765"/>
                  <a:pt x="21600" y="10800"/>
                </a:cubicBezTo>
                <a:cubicBezTo>
                  <a:pt x="21600" y="4835"/>
                  <a:pt x="16765" y="0"/>
                  <a:pt x="10801" y="0"/>
                </a:cubicBezTo>
                <a:close/>
              </a:path>
            </a:pathLst>
          </a:custGeom>
          <a:ln w="254000">
            <a:solidFill>
              <a:srgbClr val="F2F2F2"/>
            </a:solidFill>
            <a:miter lim="400000"/>
          </a:ln>
          <a:effectLst>
            <a:outerShdw blurRad="355600" rotWithShape="0">
              <a:srgbClr val="000000">
                <a:alpha val="90000"/>
              </a:srgbClr>
            </a:outerShdw>
          </a:effectLst>
        </p:spPr>
      </p:pic>
      <p:pic>
        <p:nvPicPr>
          <p:cNvPr id="92" name="Picture Placeholder 1"/>
          <p:cNvPicPr>
            <a:picLocks noChangeAspect="1"/>
          </p:cNvPicPr>
          <p:nvPr/>
        </p:nvPicPr>
        <p:blipFill rotWithShape="1">
          <a:blip r:embed="rId6" cstate="print">
            <a:extLst>
              <a:ext uri="{28A0092B-C50C-407E-A947-70E740481C1C}">
                <a14:useLocalDpi xmlns:a14="http://schemas.microsoft.com/office/drawing/2010/main" val="0"/>
              </a:ext>
            </a:extLst>
          </a:blip>
          <a:srcRect l="16667" r="16667"/>
          <a:stretch/>
        </p:blipFill>
        <p:spPr>
          <a:xfrm>
            <a:off x="21529806" y="21060555"/>
            <a:ext cx="6777036" cy="6777036"/>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5" y="21600"/>
                  <a:pt x="21600" y="16765"/>
                  <a:pt x="21600" y="10800"/>
                </a:cubicBezTo>
                <a:cubicBezTo>
                  <a:pt x="21600" y="4835"/>
                  <a:pt x="16765" y="0"/>
                  <a:pt x="10801" y="0"/>
                </a:cubicBezTo>
                <a:close/>
              </a:path>
            </a:pathLst>
          </a:custGeom>
          <a:ln w="254000">
            <a:solidFill>
              <a:srgbClr val="F2F2F2"/>
            </a:solidFill>
            <a:miter lim="400000"/>
          </a:ln>
          <a:effectLst>
            <a:outerShdw blurRad="355600" rotWithShape="0">
              <a:srgbClr val="000000">
                <a:alpha val="90000"/>
              </a:srgbClr>
            </a:outerShdw>
          </a:effectLst>
        </p:spPr>
      </p:pic>
      <p:sp>
        <p:nvSpPr>
          <p:cNvPr id="93" name="STAGING"/>
          <p:cNvSpPr txBox="1"/>
          <p:nvPr/>
        </p:nvSpPr>
        <p:spPr>
          <a:xfrm>
            <a:off x="1770806" y="28896375"/>
            <a:ext cx="7210195" cy="977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STAGING</a:t>
            </a:r>
          </a:p>
        </p:txBody>
      </p:sp>
      <p:sp>
        <p:nvSpPr>
          <p:cNvPr id="94" name="To ensure a positive first impression, we will guide you through preparing your home to go live.  Exterior features, in tandem with interior staging will be well thought out, creating an experience that will appeal to perspective buyers."/>
          <p:cNvSpPr txBox="1"/>
          <p:nvPr/>
        </p:nvSpPr>
        <p:spPr>
          <a:xfrm>
            <a:off x="1796544" y="30973554"/>
            <a:ext cx="7158719" cy="7098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nSpc>
                <a:spcPct val="110000"/>
              </a:lnSpc>
            </a:lvl1pPr>
          </a:lstStyle>
          <a:p>
            <a:r>
              <a:rPr dirty="0">
                <a:latin typeface="ITC Avant Garde Std Cn" panose="020B0606020202020204" pitchFamily="34" charset="0"/>
              </a:rPr>
              <a:t>To ensure a positive first impression, we will guide you through preparing your home to go live.  Exterior features, in tandem with interior staging will be well thought out, creating an experience that will appeal to p</a:t>
            </a:r>
            <a:r>
              <a:rPr lang="en-US" dirty="0">
                <a:latin typeface="ITC Avant Garde Std Cn" panose="020B0606020202020204" pitchFamily="34" charset="0"/>
              </a:rPr>
              <a:t>ros</a:t>
            </a:r>
            <a:r>
              <a:rPr dirty="0">
                <a:latin typeface="ITC Avant Garde Std Cn" panose="020B0606020202020204" pitchFamily="34" charset="0"/>
              </a:rPr>
              <a:t>pective buyers.</a:t>
            </a:r>
          </a:p>
        </p:txBody>
      </p:sp>
      <p:sp>
        <p:nvSpPr>
          <p:cNvPr id="95" name="PHOTOGRAPHY"/>
          <p:cNvSpPr txBox="1"/>
          <p:nvPr/>
        </p:nvSpPr>
        <p:spPr>
          <a:xfrm>
            <a:off x="11325439" y="28896375"/>
            <a:ext cx="7210195" cy="977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PHOTOGRAPHY</a:t>
            </a:r>
          </a:p>
        </p:txBody>
      </p:sp>
      <p:sp>
        <p:nvSpPr>
          <p:cNvPr id="96" name="We have created strategic partnerships with the area’s best, professionally trained real estate photographers who will capture stunning, high quality images of your home for both online and print broadcast."/>
          <p:cNvSpPr txBox="1"/>
          <p:nvPr/>
        </p:nvSpPr>
        <p:spPr>
          <a:xfrm>
            <a:off x="11351177" y="30973554"/>
            <a:ext cx="7158720" cy="63193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nSpc>
                <a:spcPct val="110000"/>
              </a:lnSpc>
            </a:lvl1pPr>
          </a:lstStyle>
          <a:p>
            <a:r>
              <a:rPr dirty="0">
                <a:latin typeface="ITC Avant Garde Std Cn" panose="020B0606020202020204" pitchFamily="34" charset="0"/>
              </a:rPr>
              <a:t>We have created strategic partnerships with the area’s best, professionally trained real estate photographers who will capture stunning, high quality images of your home for both online and print broadcast.</a:t>
            </a:r>
          </a:p>
        </p:txBody>
      </p:sp>
      <p:sp>
        <p:nvSpPr>
          <p:cNvPr id="97" name="PRINT/DIGITAL MEDIA…"/>
          <p:cNvSpPr txBox="1"/>
          <p:nvPr/>
        </p:nvSpPr>
        <p:spPr>
          <a:xfrm>
            <a:off x="21176406" y="28896375"/>
            <a:ext cx="10099299" cy="1731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defTabSz="457200">
              <a:lnSpc>
                <a:spcPct val="90000"/>
              </a:lnSpc>
              <a:defRPr sz="6000">
                <a:solidFill>
                  <a:srgbClr val="000000"/>
                </a:solidFill>
                <a:latin typeface="+mn-lt"/>
                <a:ea typeface="+mn-ea"/>
                <a:cs typeface="+mn-cs"/>
                <a:sym typeface="GothamBold"/>
              </a:defRPr>
            </a:pPr>
            <a:r>
              <a:t>PRINT/DIGITAL MEDIA </a:t>
            </a:r>
          </a:p>
          <a:p>
            <a:pPr defTabSz="457200">
              <a:lnSpc>
                <a:spcPct val="90000"/>
              </a:lnSpc>
              <a:defRPr sz="6000">
                <a:solidFill>
                  <a:srgbClr val="000000"/>
                </a:solidFill>
                <a:latin typeface="+mn-lt"/>
                <a:ea typeface="+mn-ea"/>
                <a:cs typeface="+mn-cs"/>
                <a:sym typeface="GothamBold"/>
              </a:defRPr>
            </a:pPr>
            <a:r>
              <a:t>&amp; NETWORKS</a:t>
            </a:r>
          </a:p>
        </p:txBody>
      </p:sp>
      <p:sp>
        <p:nvSpPr>
          <p:cNvPr id="98" name="Our team will determine the best print and digital media strategy for your home, based on the current market, location, features etc.  We believe this is not a one-size ﬁts all process, but will ensure that your home is broadcasted via brilliant marketing collateral, individual property landing pages  when applicable and via social media platforms.  Additionally, we will market your listing to the area’s top real estate professionals, afﬁliate networks, and our personal spheres of inﬂuence."/>
          <p:cNvSpPr txBox="1"/>
          <p:nvPr/>
        </p:nvSpPr>
        <p:spPr>
          <a:xfrm>
            <a:off x="21202144" y="30973554"/>
            <a:ext cx="10047823" cy="10212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nSpc>
                <a:spcPct val="110000"/>
              </a:lnSpc>
            </a:lvl1pPr>
          </a:lstStyle>
          <a:p>
            <a:r>
              <a:rPr dirty="0">
                <a:latin typeface="ITC Avant Garde Std Cn" panose="020B0606020202020204" pitchFamily="34" charset="0"/>
              </a:rPr>
              <a:t>Our team will determine the best print and digital media strategy for your home, based on the current market, location, features etc.  We believe this is not a one-size ﬁts all process, but will ensure that your home is broadcasted via brilliant marketing collateral, individual property landing pages  when applicable and via social media platforms.  Additionally, we will market your listing to the area’s top real estate professionals, afﬁliate networks, and our personal spheres of inﬂuence.  </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descr="Image">
            <a:extLst>
              <a:ext uri="{FF2B5EF4-FFF2-40B4-BE49-F238E27FC236}">
                <a16:creationId xmlns:a16="http://schemas.microsoft.com/office/drawing/2014/main" id="{C58823EC-201B-9445-8C6D-334D73906536}"/>
              </a:ext>
            </a:extLst>
          </p:cNvPr>
          <p:cNvPicPr>
            <a:picLocks noChangeAspect="1"/>
          </p:cNvPicPr>
          <p:nvPr/>
        </p:nvPicPr>
        <p:blipFill>
          <a:blip r:embed="rId2"/>
          <a:srcRect l="20283" t="298" r="23004" b="297"/>
          <a:stretch>
            <a:fillRect/>
          </a:stretch>
        </p:blipFill>
        <p:spPr>
          <a:xfrm>
            <a:off x="0" y="0"/>
            <a:ext cx="25265063" cy="1780063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
                </a:lnTo>
                <a:lnTo>
                  <a:pt x="0" y="21600"/>
                </a:lnTo>
                <a:lnTo>
                  <a:pt x="17448" y="21600"/>
                </a:lnTo>
                <a:lnTo>
                  <a:pt x="21600" y="0"/>
                </a:lnTo>
                <a:close/>
              </a:path>
            </a:pathLst>
          </a:custGeom>
          <a:ln w="12700">
            <a:miter lim="400000"/>
          </a:ln>
        </p:spPr>
      </p:pic>
      <p:pic>
        <p:nvPicPr>
          <p:cNvPr id="103" name="Image" descr="Image"/>
          <p:cNvPicPr>
            <a:picLocks noChangeAspect="1"/>
          </p:cNvPicPr>
          <p:nvPr/>
        </p:nvPicPr>
        <p:blipFill rotWithShape="1">
          <a:blip r:embed="rId3"/>
          <a:srcRect l="33706" r="9749"/>
          <a:stretch/>
        </p:blipFill>
        <p:spPr>
          <a:xfrm flipH="1">
            <a:off x="0" y="1917700"/>
            <a:ext cx="33337500" cy="3798982"/>
          </a:xfrm>
          <a:prstGeom prst="rect">
            <a:avLst/>
          </a:prstGeom>
          <a:ln w="12700">
            <a:miter lim="400000"/>
          </a:ln>
        </p:spPr>
      </p:pic>
      <p:sp>
        <p:nvSpPr>
          <p:cNvPr id="104" name="OPEN HOUSES"/>
          <p:cNvSpPr txBox="1"/>
          <p:nvPr/>
        </p:nvSpPr>
        <p:spPr>
          <a:xfrm>
            <a:off x="11270406" y="20361975"/>
            <a:ext cx="18429971" cy="977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OPEN HOUSES</a:t>
            </a:r>
          </a:p>
        </p:txBody>
      </p:sp>
      <p:sp>
        <p:nvSpPr>
          <p:cNvPr id="105" name="High proﬁle open house events will be coordinated to generate optimal trafﬁc and attract highly qualiﬁed buyers.  We will leverage this effort and generate interest with strategic advertising campaigns, door knocking, press releases, newspaper ads, social media broadcasts and website promotion."/>
          <p:cNvSpPr txBox="1"/>
          <p:nvPr/>
        </p:nvSpPr>
        <p:spPr>
          <a:xfrm>
            <a:off x="11270406" y="21778754"/>
            <a:ext cx="18429971" cy="42952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defRPr sz="5400"/>
            </a:lvl1pPr>
          </a:lstStyle>
          <a:p>
            <a:r>
              <a:rPr dirty="0">
                <a:latin typeface="ITC Avant Garde Std Cn" panose="020B0606020202020204" pitchFamily="34" charset="0"/>
              </a:rPr>
              <a:t>High proﬁle open house events will be coordinated to generate optimal trafﬁc and attract highly qualiﬁed buyers.  We will leverage this effort and generate interest with strategic advertising campaigns, door knocking, press releases, newspaper ads, social media broadcasts and website promotion. </a:t>
            </a:r>
          </a:p>
        </p:txBody>
      </p:sp>
      <p:sp>
        <p:nvSpPr>
          <p:cNvPr id="106" name="CUSTOM PROPERTY WEBSITE"/>
          <p:cNvSpPr txBox="1"/>
          <p:nvPr/>
        </p:nvSpPr>
        <p:spPr>
          <a:xfrm>
            <a:off x="11270406" y="28312175"/>
            <a:ext cx="18429971" cy="977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CUSTOM PROPERTY WEBSITE</a:t>
            </a:r>
          </a:p>
        </p:txBody>
      </p:sp>
      <p:sp>
        <p:nvSpPr>
          <p:cNvPr id="107" name="We will create a dedicated individual property website exclusively for your home that will enhance and support our highly targeted marketing strategy."/>
          <p:cNvSpPr txBox="1"/>
          <p:nvPr/>
        </p:nvSpPr>
        <p:spPr>
          <a:xfrm>
            <a:off x="11270406" y="29728954"/>
            <a:ext cx="18429971" cy="26332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defRPr sz="5400"/>
            </a:lvl1pPr>
          </a:lstStyle>
          <a:p>
            <a:r>
              <a:rPr dirty="0">
                <a:latin typeface="ITC Avant Garde Std Cn" panose="020B0606020202020204" pitchFamily="34" charset="0"/>
              </a:rPr>
              <a:t>We will create a dedicated individual property website exclusively for your home that will enhance and support our highly targeted marketing strategy.</a:t>
            </a:r>
          </a:p>
        </p:txBody>
      </p:sp>
      <p:sp>
        <p:nvSpPr>
          <p:cNvPr id="108" name="WEBSITE EXPOSURE"/>
          <p:cNvSpPr txBox="1"/>
          <p:nvPr/>
        </p:nvSpPr>
        <p:spPr>
          <a:xfrm>
            <a:off x="11270406" y="36482508"/>
            <a:ext cx="18429971" cy="977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WEBSITE EXPOSURE</a:t>
            </a:r>
          </a:p>
        </p:txBody>
      </p:sp>
      <p:sp>
        <p:nvSpPr>
          <p:cNvPr id="109" name="Your home will be featured on my personal website."/>
          <p:cNvSpPr txBox="1"/>
          <p:nvPr/>
        </p:nvSpPr>
        <p:spPr>
          <a:xfrm>
            <a:off x="11270405" y="37814622"/>
            <a:ext cx="18429971" cy="9712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defRPr sz="5400"/>
            </a:lvl1pPr>
          </a:lstStyle>
          <a:p>
            <a:r>
              <a:rPr dirty="0">
                <a:latin typeface="ITC Avant Garde Std Cn" panose="020B0606020202020204" pitchFamily="34" charset="0"/>
              </a:rPr>
              <a:t>Your home will be featured on my personal website.</a:t>
            </a:r>
          </a:p>
        </p:txBody>
      </p:sp>
      <p:pic>
        <p:nvPicPr>
          <p:cNvPr id="110" name="Image"/>
          <p:cNvPicPr>
            <a:picLocks noChangeAspect="1"/>
          </p:cNvPicPr>
          <p:nvPr/>
        </p:nvPicPr>
        <p:blipFill>
          <a:blip r:embed="rId4">
            <a:extLst>
              <a:ext uri="{28A0092B-C50C-407E-A947-70E740481C1C}">
                <a14:useLocalDpi xmlns:a14="http://schemas.microsoft.com/office/drawing/2010/main" val="0"/>
              </a:ext>
            </a:extLst>
          </a:blip>
          <a:srcRect/>
          <a:stretch/>
        </p:blipFill>
        <p:spPr>
          <a:xfrm>
            <a:off x="1843837" y="27873463"/>
            <a:ext cx="7315200" cy="4844160"/>
          </a:xfrm>
          <a:prstGeom prst="rect">
            <a:avLst/>
          </a:prstGeom>
          <a:ln w="12700">
            <a:miter lim="400000"/>
          </a:ln>
        </p:spPr>
      </p:pic>
      <p:pic>
        <p:nvPicPr>
          <p:cNvPr id="111" name="Image"/>
          <p:cNvPicPr>
            <a:picLocks noChangeAspect="1"/>
          </p:cNvPicPr>
          <p:nvPr/>
        </p:nvPicPr>
        <p:blipFill>
          <a:blip r:embed="rId5">
            <a:extLst>
              <a:ext uri="{28A0092B-C50C-407E-A947-70E740481C1C}">
                <a14:useLocalDpi xmlns:a14="http://schemas.microsoft.com/office/drawing/2010/main" val="0"/>
              </a:ext>
            </a:extLst>
          </a:blip>
          <a:srcRect/>
          <a:stretch/>
        </p:blipFill>
        <p:spPr>
          <a:xfrm>
            <a:off x="1881007" y="35207934"/>
            <a:ext cx="7315200" cy="4844160"/>
          </a:xfrm>
          <a:prstGeom prst="rect">
            <a:avLst/>
          </a:prstGeom>
          <a:ln w="12700">
            <a:miter lim="400000"/>
          </a:ln>
        </p:spPr>
      </p:pic>
      <p:pic>
        <p:nvPicPr>
          <p:cNvPr id="112" name="Image"/>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881007" y="20628334"/>
            <a:ext cx="7315200" cy="4844160"/>
          </a:xfrm>
          <a:prstGeom prst="rect">
            <a:avLst/>
          </a:prstGeom>
          <a:ln w="12700">
            <a:miter lim="400000"/>
          </a:ln>
        </p:spPr>
      </p:pic>
      <p:sp>
        <p:nvSpPr>
          <p:cNvPr id="113" name="MARKETING STRATEGY"/>
          <p:cNvSpPr txBox="1"/>
          <p:nvPr/>
        </p:nvSpPr>
        <p:spPr>
          <a:xfrm>
            <a:off x="1567605" y="3100037"/>
            <a:ext cx="14316120" cy="14343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r>
              <a:rPr dirty="0"/>
              <a:t>MARKETING STRATEGY</a:t>
            </a:r>
          </a:p>
        </p:txBody>
      </p:sp>
      <p:pic>
        <p:nvPicPr>
          <p:cNvPr id="20" name="Image" descr="Image">
            <a:extLst>
              <a:ext uri="{FF2B5EF4-FFF2-40B4-BE49-F238E27FC236}">
                <a16:creationId xmlns:a16="http://schemas.microsoft.com/office/drawing/2014/main" id="{F00A8FE6-228E-AB42-B8A0-BEBC6838DCE4}"/>
              </a:ext>
            </a:extLst>
          </p:cNvPr>
          <p:cNvPicPr>
            <a:picLocks noChangeAspect="1"/>
          </p:cNvPicPr>
          <p:nvPr/>
        </p:nvPicPr>
        <p:blipFill>
          <a:blip r:embed="rId7"/>
          <a:srcRect l="527" t="5" r="527" b="5"/>
          <a:stretch>
            <a:fillRect/>
          </a:stretch>
        </p:blipFill>
        <p:spPr>
          <a:xfrm>
            <a:off x="20643850" y="0"/>
            <a:ext cx="12693650" cy="17805401"/>
          </a:xfrm>
          <a:custGeom>
            <a:avLst/>
            <a:gdLst/>
            <a:ahLst/>
            <a:cxnLst>
              <a:cxn ang="0">
                <a:pos x="wd2" y="hd2"/>
              </a:cxn>
              <a:cxn ang="5400000">
                <a:pos x="wd2" y="hd2"/>
              </a:cxn>
              <a:cxn ang="10800000">
                <a:pos x="wd2" y="hd2"/>
              </a:cxn>
              <a:cxn ang="16200000">
                <a:pos x="wd2" y="hd2"/>
              </a:cxn>
            </a:cxnLst>
            <a:rect l="0" t="0" r="r" b="b"/>
            <a:pathLst>
              <a:path w="21600" h="21600" extrusionOk="0">
                <a:moveTo>
                  <a:pt x="8199" y="0"/>
                </a:moveTo>
                <a:lnTo>
                  <a:pt x="0" y="21600"/>
                </a:lnTo>
                <a:lnTo>
                  <a:pt x="21600" y="21600"/>
                </a:lnTo>
                <a:lnTo>
                  <a:pt x="21600" y="10"/>
                </a:lnTo>
                <a:lnTo>
                  <a:pt x="8199" y="0"/>
                </a:lnTo>
                <a:close/>
              </a:path>
            </a:pathLst>
          </a:cu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descr="Image">
            <a:extLst>
              <a:ext uri="{FF2B5EF4-FFF2-40B4-BE49-F238E27FC236}">
                <a16:creationId xmlns:a16="http://schemas.microsoft.com/office/drawing/2014/main" id="{B91FE1B0-F80F-2440-B008-D97788676DA1}"/>
              </a:ext>
            </a:extLst>
          </p:cNvPr>
          <p:cNvPicPr>
            <a:picLocks noChangeAspect="1"/>
          </p:cNvPicPr>
          <p:nvPr/>
        </p:nvPicPr>
        <p:blipFill>
          <a:blip r:embed="rId2"/>
          <a:srcRect/>
          <a:stretch>
            <a:fillRect/>
          </a:stretch>
        </p:blipFill>
        <p:spPr>
          <a:xfrm>
            <a:off x="13633" y="0"/>
            <a:ext cx="11491377" cy="1780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2453" y="21600"/>
                </a:lnTo>
                <a:lnTo>
                  <a:pt x="21600" y="64"/>
                </a:lnTo>
                <a:lnTo>
                  <a:pt x="21600" y="2"/>
                </a:lnTo>
                <a:lnTo>
                  <a:pt x="0" y="0"/>
                </a:lnTo>
                <a:close/>
              </a:path>
            </a:pathLst>
          </a:custGeom>
          <a:ln w="12700">
            <a:miter lim="400000"/>
          </a:ln>
        </p:spPr>
      </p:pic>
      <p:pic>
        <p:nvPicPr>
          <p:cNvPr id="14" name="Image" descr="Image">
            <a:extLst>
              <a:ext uri="{FF2B5EF4-FFF2-40B4-BE49-F238E27FC236}">
                <a16:creationId xmlns:a16="http://schemas.microsoft.com/office/drawing/2014/main" id="{688AC853-D3E3-FB4D-9E71-D0D85C4BE79A}"/>
              </a:ext>
            </a:extLst>
          </p:cNvPr>
          <p:cNvPicPr>
            <a:picLocks noChangeAspect="1"/>
          </p:cNvPicPr>
          <p:nvPr/>
        </p:nvPicPr>
        <p:blipFill>
          <a:blip r:embed="rId3"/>
          <a:srcRect l="19799" t="10645" r="19799" b="10645"/>
          <a:stretch>
            <a:fillRect/>
          </a:stretch>
        </p:blipFill>
        <p:spPr>
          <a:xfrm>
            <a:off x="6913880" y="-5200"/>
            <a:ext cx="17967722" cy="17810561"/>
          </a:xfrm>
          <a:custGeom>
            <a:avLst/>
            <a:gdLst/>
            <a:ahLst/>
            <a:cxnLst>
              <a:cxn ang="0">
                <a:pos x="wd2" y="hd2"/>
              </a:cxn>
              <a:cxn ang="5400000">
                <a:pos x="wd2" y="hd2"/>
              </a:cxn>
              <a:cxn ang="10800000">
                <a:pos x="wd2" y="hd2"/>
              </a:cxn>
              <a:cxn ang="16200000">
                <a:pos x="wd2" y="hd2"/>
              </a:cxn>
            </a:cxnLst>
            <a:rect l="0" t="0" r="r" b="b"/>
            <a:pathLst>
              <a:path w="21600" h="21600" extrusionOk="0">
                <a:moveTo>
                  <a:pt x="5820" y="0"/>
                </a:moveTo>
                <a:lnTo>
                  <a:pt x="0" y="21600"/>
                </a:lnTo>
                <a:lnTo>
                  <a:pt x="15758" y="21600"/>
                </a:lnTo>
                <a:lnTo>
                  <a:pt x="21600" y="7"/>
                </a:lnTo>
                <a:lnTo>
                  <a:pt x="5820" y="0"/>
                </a:lnTo>
                <a:close/>
              </a:path>
            </a:pathLst>
          </a:custGeom>
          <a:ln w="12700">
            <a:miter lim="400000"/>
          </a:ln>
        </p:spPr>
      </p:pic>
      <p:pic>
        <p:nvPicPr>
          <p:cNvPr id="15" name="Image" descr="Image">
            <a:extLst>
              <a:ext uri="{FF2B5EF4-FFF2-40B4-BE49-F238E27FC236}">
                <a16:creationId xmlns:a16="http://schemas.microsoft.com/office/drawing/2014/main" id="{C7DD50F9-D116-8E4D-8E7B-D8490855C6E2}"/>
              </a:ext>
            </a:extLst>
          </p:cNvPr>
          <p:cNvPicPr>
            <a:picLocks noChangeAspect="1"/>
          </p:cNvPicPr>
          <p:nvPr/>
        </p:nvPicPr>
        <p:blipFill>
          <a:blip r:embed="rId4"/>
          <a:srcRect l="21533" t="998" r="277" b="22412"/>
          <a:stretch>
            <a:fillRect/>
          </a:stretch>
        </p:blipFill>
        <p:spPr>
          <a:xfrm>
            <a:off x="20256500" y="-794"/>
            <a:ext cx="13081000" cy="17806194"/>
          </a:xfrm>
          <a:custGeom>
            <a:avLst/>
            <a:gdLst/>
            <a:ahLst/>
            <a:cxnLst>
              <a:cxn ang="0">
                <a:pos x="wd2" y="hd2"/>
              </a:cxn>
              <a:cxn ang="5400000">
                <a:pos x="wd2" y="hd2"/>
              </a:cxn>
              <a:cxn ang="10800000">
                <a:pos x="wd2" y="hd2"/>
              </a:cxn>
              <a:cxn ang="16200000">
                <a:pos x="wd2" y="hd2"/>
              </a:cxn>
            </a:cxnLst>
            <a:rect l="0" t="0" r="r" b="b"/>
            <a:pathLst>
              <a:path w="21600" h="21600" extrusionOk="0">
                <a:moveTo>
                  <a:pt x="7980" y="0"/>
                </a:moveTo>
                <a:lnTo>
                  <a:pt x="0" y="21600"/>
                </a:lnTo>
                <a:lnTo>
                  <a:pt x="21600" y="21600"/>
                </a:lnTo>
                <a:lnTo>
                  <a:pt x="21600" y="1"/>
                </a:lnTo>
                <a:lnTo>
                  <a:pt x="7980" y="0"/>
                </a:lnTo>
                <a:close/>
              </a:path>
            </a:pathLst>
          </a:custGeom>
          <a:ln w="12700">
            <a:miter lim="400000"/>
          </a:ln>
        </p:spPr>
      </p:pic>
      <p:pic>
        <p:nvPicPr>
          <p:cNvPr id="120" name="Image" descr="Image"/>
          <p:cNvPicPr>
            <a:picLocks noChangeAspect="1"/>
          </p:cNvPicPr>
          <p:nvPr/>
        </p:nvPicPr>
        <p:blipFill rotWithShape="1">
          <a:blip r:embed="rId5"/>
          <a:srcRect l="53896"/>
          <a:stretch/>
        </p:blipFill>
        <p:spPr>
          <a:xfrm>
            <a:off x="0" y="1918084"/>
            <a:ext cx="33402814" cy="3798982"/>
          </a:xfrm>
          <a:prstGeom prst="rect">
            <a:avLst/>
          </a:prstGeom>
          <a:ln w="12700">
            <a:miter lim="400000"/>
          </a:ln>
        </p:spPr>
      </p:pic>
      <p:sp>
        <p:nvSpPr>
          <p:cNvPr id="121" name="DIGITAL MARKETING THAT DRIVES RESULTS"/>
          <p:cNvSpPr txBox="1"/>
          <p:nvPr/>
        </p:nvSpPr>
        <p:spPr>
          <a:xfrm>
            <a:off x="4424749" y="3100422"/>
            <a:ext cx="27003776" cy="14343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nchor="b">
            <a:spAutoFit/>
          </a:bodyPr>
          <a:lstStyle>
            <a:lvl1pPr algn="r" defTabSz="457200">
              <a:lnSpc>
                <a:spcPct val="90000"/>
              </a:lnSpc>
              <a:defRPr sz="9200">
                <a:solidFill>
                  <a:srgbClr val="D81F27"/>
                </a:solidFill>
                <a:latin typeface="+mn-lt"/>
                <a:ea typeface="+mn-ea"/>
                <a:cs typeface="+mn-cs"/>
                <a:sym typeface="GothamBold"/>
              </a:defRPr>
            </a:lvl1pPr>
          </a:lstStyle>
          <a:p>
            <a:r>
              <a:t>DIGITAL MARKETING THAT DRIVES RESULTS</a:t>
            </a:r>
          </a:p>
        </p:txBody>
      </p:sp>
      <p:sp>
        <p:nvSpPr>
          <p:cNvPr id="122" name="WORLD-CLASS MARKETING MATERIALS"/>
          <p:cNvSpPr txBox="1"/>
          <p:nvPr/>
        </p:nvSpPr>
        <p:spPr>
          <a:xfrm>
            <a:off x="1770806" y="20406473"/>
            <a:ext cx="16626273" cy="9771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defTabSz="457200">
              <a:lnSpc>
                <a:spcPct val="90000"/>
              </a:lnSpc>
              <a:defRPr sz="6000">
                <a:solidFill>
                  <a:srgbClr val="000000"/>
                </a:solidFill>
                <a:latin typeface="+mn-lt"/>
                <a:ea typeface="+mn-ea"/>
                <a:cs typeface="+mn-cs"/>
                <a:sym typeface="GothamBold"/>
              </a:defRPr>
            </a:lvl1pPr>
          </a:lstStyle>
          <a:p>
            <a:r>
              <a:t>WORLD-CLASS MARKETING MATERIALS</a:t>
            </a:r>
          </a:p>
        </p:txBody>
      </p:sp>
      <p:sp>
        <p:nvSpPr>
          <p:cNvPr id="123" name="Open House Flyer…"/>
          <p:cNvSpPr txBox="1"/>
          <p:nvPr/>
        </p:nvSpPr>
        <p:spPr>
          <a:xfrm>
            <a:off x="3396406" y="21778754"/>
            <a:ext cx="15000772" cy="34642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buClr>
                <a:srgbClr val="D81F27"/>
              </a:buClr>
              <a:buSzPct val="125000"/>
              <a:buChar char="•"/>
              <a:defRPr sz="5400"/>
            </a:pPr>
            <a:r>
              <a:rPr dirty="0">
                <a:latin typeface="ITC Avant Garde Std Cn" panose="020B0606020202020204" pitchFamily="34" charset="0"/>
              </a:rPr>
              <a:t>Open House Flyer </a:t>
            </a:r>
          </a:p>
          <a:p>
            <a:pPr marL="635000" indent="-635000">
              <a:buClr>
                <a:srgbClr val="D81F27"/>
              </a:buClr>
              <a:buSzPct val="125000"/>
              <a:buChar char="•"/>
              <a:defRPr sz="5400"/>
            </a:pPr>
            <a:r>
              <a:rPr dirty="0">
                <a:latin typeface="ITC Avant Garde Std Cn" panose="020B0606020202020204" pitchFamily="34" charset="0"/>
              </a:rPr>
              <a:t>For Sale Flyer Created for All In-Home Visitors </a:t>
            </a:r>
          </a:p>
          <a:p>
            <a:pPr marL="635000" indent="-635000">
              <a:buClr>
                <a:srgbClr val="D81F27"/>
              </a:buClr>
              <a:buSzPct val="125000"/>
              <a:buChar char="•"/>
              <a:defRPr sz="5400"/>
            </a:pPr>
            <a:r>
              <a:rPr dirty="0">
                <a:latin typeface="ITC Avant Garde Std Cn" panose="020B0606020202020204" pitchFamily="34" charset="0"/>
              </a:rPr>
              <a:t>Just Listed Postcard</a:t>
            </a:r>
          </a:p>
          <a:p>
            <a:pPr marL="635000" indent="-635000">
              <a:buClr>
                <a:srgbClr val="D81F27"/>
              </a:buClr>
              <a:buSzPct val="125000"/>
              <a:buChar char="•"/>
              <a:defRPr sz="5400"/>
            </a:pPr>
            <a:r>
              <a:rPr dirty="0">
                <a:latin typeface="ITC Avant Garde Std Cn" panose="020B0606020202020204" pitchFamily="34" charset="0"/>
              </a:rPr>
              <a:t>Just Sold Postcard</a:t>
            </a:r>
          </a:p>
        </p:txBody>
      </p:sp>
      <p:sp>
        <p:nvSpPr>
          <p:cNvPr id="124" name="11 x 17 Card Cover Property Brochure Professional Yard Signage Complete With Property Brochure"/>
          <p:cNvSpPr txBox="1"/>
          <p:nvPr/>
        </p:nvSpPr>
        <p:spPr>
          <a:xfrm>
            <a:off x="18661806" y="21778754"/>
            <a:ext cx="12531726" cy="9712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marL="635000" indent="-635000">
              <a:buClr>
                <a:srgbClr val="D81F27"/>
              </a:buClr>
              <a:buSzPct val="125000"/>
              <a:buChar char="•"/>
              <a:defRPr sz="5400"/>
            </a:lvl1pPr>
          </a:lstStyle>
          <a:p>
            <a:r>
              <a:rPr dirty="0">
                <a:latin typeface="ITC Avant Garde Std Cn" panose="020B0606020202020204" pitchFamily="34" charset="0"/>
              </a:rPr>
              <a:t>Professional Yard Signage</a:t>
            </a:r>
          </a:p>
        </p:txBody>
      </p:sp>
      <p:sp>
        <p:nvSpPr>
          <p:cNvPr id="125" name="DIGITAL MARKETING…"/>
          <p:cNvSpPr txBox="1"/>
          <p:nvPr/>
        </p:nvSpPr>
        <p:spPr>
          <a:xfrm>
            <a:off x="18661806" y="27823272"/>
            <a:ext cx="12531726" cy="1731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defTabSz="457200">
              <a:lnSpc>
                <a:spcPct val="90000"/>
              </a:lnSpc>
              <a:defRPr sz="6000">
                <a:solidFill>
                  <a:srgbClr val="000000"/>
                </a:solidFill>
                <a:latin typeface="+mn-lt"/>
                <a:ea typeface="+mn-ea"/>
                <a:cs typeface="+mn-cs"/>
                <a:sym typeface="GothamBold"/>
              </a:defRPr>
            </a:pPr>
            <a:r>
              <a:t>DIGITAL MARKETING </a:t>
            </a:r>
          </a:p>
          <a:p>
            <a:pPr defTabSz="457200">
              <a:lnSpc>
                <a:spcPct val="90000"/>
              </a:lnSpc>
              <a:defRPr sz="6000">
                <a:solidFill>
                  <a:srgbClr val="000000"/>
                </a:solidFill>
                <a:latin typeface="+mn-lt"/>
                <a:ea typeface="+mn-ea"/>
                <a:cs typeface="+mn-cs"/>
                <a:sym typeface="GothamBold"/>
              </a:defRPr>
            </a:pPr>
            <a:r>
              <a:t>THAT DRIVES RESULTS</a:t>
            </a:r>
          </a:p>
        </p:txBody>
      </p:sp>
      <p:sp>
        <p:nvSpPr>
          <p:cNvPr id="126" name="Open House Flyer email blasted to…"/>
          <p:cNvSpPr txBox="1"/>
          <p:nvPr/>
        </p:nvSpPr>
        <p:spPr>
          <a:xfrm>
            <a:off x="18661806" y="30186154"/>
            <a:ext cx="12531727" cy="1094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buClr>
                <a:srgbClr val="D81F27"/>
              </a:buClr>
              <a:buSzPct val="125000"/>
              <a:buChar char="•"/>
              <a:defRPr sz="5400"/>
            </a:pPr>
            <a:r>
              <a:rPr dirty="0">
                <a:latin typeface="ITC Avant Garde Std Cn" panose="020B0606020202020204" pitchFamily="34" charset="0"/>
              </a:rPr>
              <a:t>Open House Flyer email blasted </a:t>
            </a:r>
            <a:r>
              <a:rPr>
                <a:latin typeface="ITC Avant Garde Std Cn" panose="020B0606020202020204" pitchFamily="34" charset="0"/>
              </a:rPr>
              <a:t>to real </a:t>
            </a:r>
            <a:r>
              <a:rPr dirty="0">
                <a:latin typeface="ITC Avant Garde Std Cn" panose="020B0606020202020204" pitchFamily="34" charset="0"/>
              </a:rPr>
              <a:t>estate communities, afﬁliate networks and personal sphere of inﬂuence</a:t>
            </a:r>
          </a:p>
          <a:p>
            <a:pPr marL="635000" indent="-635000">
              <a:buClr>
                <a:srgbClr val="D81F27"/>
              </a:buClr>
              <a:buSzPct val="125000"/>
              <a:buChar char="•"/>
              <a:defRPr sz="5400"/>
            </a:pPr>
            <a:r>
              <a:rPr dirty="0">
                <a:latin typeface="ITC Avant Garde Std Cn" panose="020B0606020202020204" pitchFamily="34" charset="0"/>
              </a:rPr>
              <a:t>For Sale social media broadcast on Twitter, Instagram and Facebook</a:t>
            </a:r>
          </a:p>
          <a:p>
            <a:pPr marL="635000" indent="-635000">
              <a:buClr>
                <a:srgbClr val="D81F27"/>
              </a:buClr>
              <a:buSzPct val="125000"/>
              <a:buChar char="•"/>
              <a:defRPr sz="5400"/>
            </a:pPr>
            <a:r>
              <a:rPr dirty="0">
                <a:latin typeface="ITC Avant Garde Std Cn" panose="020B0606020202020204" pitchFamily="34" charset="0"/>
              </a:rPr>
              <a:t>For Sale campaign targeted to highly qualiﬁed buyers</a:t>
            </a:r>
          </a:p>
          <a:p>
            <a:pPr marL="635000" indent="-635000">
              <a:buClr>
                <a:srgbClr val="D81F27"/>
              </a:buClr>
              <a:buSzPct val="125000"/>
              <a:buChar char="•"/>
              <a:defRPr sz="5400"/>
            </a:pPr>
            <a:r>
              <a:rPr dirty="0">
                <a:latin typeface="ITC Avant Garde Std Cn" panose="020B0606020202020204" pitchFamily="34" charset="0"/>
              </a:rPr>
              <a:t>Launch listing on KWLS, MLS and other syndication websites</a:t>
            </a:r>
          </a:p>
          <a:p>
            <a:pPr marL="635000" indent="-635000">
              <a:buClr>
                <a:srgbClr val="D81F27"/>
              </a:buClr>
              <a:buSzPct val="125000"/>
              <a:buChar char="•"/>
              <a:defRPr sz="5400"/>
            </a:pPr>
            <a:r>
              <a:rPr dirty="0">
                <a:latin typeface="ITC Avant Garde Std Cn" panose="020B0606020202020204" pitchFamily="34" charset="0"/>
              </a:rPr>
              <a:t>Custom landing webpage and funnel campaign promoting open house</a:t>
            </a:r>
          </a:p>
          <a:p>
            <a:pPr marL="635000" indent="-635000">
              <a:buClr>
                <a:srgbClr val="D81F27"/>
              </a:buClr>
              <a:buSzPct val="125000"/>
              <a:buChar char="•"/>
              <a:defRPr sz="5400"/>
            </a:pPr>
            <a:r>
              <a:rPr dirty="0">
                <a:latin typeface="ITC Avant Garde Std Cn" panose="020B0606020202020204" pitchFamily="34" charset="0"/>
              </a:rPr>
              <a:t>4 -page digital brochure to attract international buyers</a:t>
            </a:r>
          </a:p>
        </p:txBody>
      </p:sp>
      <p:sp>
        <p:nvSpPr>
          <p:cNvPr id="4" name="TextBox 3">
            <a:extLst>
              <a:ext uri="{FF2B5EF4-FFF2-40B4-BE49-F238E27FC236}">
                <a16:creationId xmlns:a16="http://schemas.microsoft.com/office/drawing/2014/main" id="{C0768E65-3FA2-5344-B3CC-7DFDB548FCCC}"/>
              </a:ext>
            </a:extLst>
          </p:cNvPr>
          <p:cNvSpPr txBox="1"/>
          <p:nvPr/>
        </p:nvSpPr>
        <p:spPr>
          <a:xfrm>
            <a:off x="43303371" y="13618497"/>
            <a:ext cx="140327" cy="8481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69453" tIns="69453" rIns="69453" bIns="69453" numCol="1" spcCol="38100" rtlCol="0" anchor="ctr">
            <a:spAutoFit/>
          </a:bodyPr>
          <a:lstStyle/>
          <a:p>
            <a:pPr marL="0" marR="0" indent="0" algn="l" defTabSz="2579687" rtl="0" fontAlgn="auto" latinLnBrk="0" hangingPunct="0">
              <a:lnSpc>
                <a:spcPct val="100000"/>
              </a:lnSpc>
              <a:spcBef>
                <a:spcPts val="0"/>
              </a:spcBef>
              <a:spcAft>
                <a:spcPts val="0"/>
              </a:spcAft>
              <a:buClrTx/>
              <a:buSzTx/>
              <a:buFontTx/>
              <a:buNone/>
              <a:tabLst/>
            </a:pPr>
            <a:endParaRPr kumimoji="0" lang="en-US" sz="4600" b="0" i="0" u="none" strike="noStrike" cap="none" spc="0" normalizeH="0" baseline="0" dirty="0">
              <a:ln>
                <a:noFill/>
              </a:ln>
              <a:solidFill>
                <a:srgbClr val="58595B"/>
              </a:solidFill>
              <a:effectLst/>
              <a:uFillTx/>
              <a:latin typeface="ITC Avant Garde Gothic Std Book"/>
              <a:ea typeface="ITC Avant Garde Gothic Std Book"/>
              <a:cs typeface="ITC Avant Garde Gothic Std Book"/>
              <a:sym typeface="ITC Avant Garde Gothic Std Book"/>
            </a:endParaRPr>
          </a:p>
        </p:txBody>
      </p:sp>
      <p:pic>
        <p:nvPicPr>
          <p:cNvPr id="19" name="Picture Placeholder 1" descr="Picture Placeholder 1">
            <a:extLst>
              <a:ext uri="{FF2B5EF4-FFF2-40B4-BE49-F238E27FC236}">
                <a16:creationId xmlns:a16="http://schemas.microsoft.com/office/drawing/2014/main" id="{56975E34-5596-D44B-B68C-B0194184CDBD}"/>
              </a:ext>
            </a:extLst>
          </p:cNvPr>
          <p:cNvPicPr>
            <a:picLocks noChangeAspect="1"/>
          </p:cNvPicPr>
          <p:nvPr/>
        </p:nvPicPr>
        <p:blipFill>
          <a:blip r:embed="rId6"/>
          <a:srcRect l="11796" r="18422"/>
          <a:stretch>
            <a:fillRect/>
          </a:stretch>
        </p:blipFill>
        <p:spPr>
          <a:xfrm>
            <a:off x="2445719" y="26480972"/>
            <a:ext cx="13912057" cy="1392304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ln w="508000">
            <a:solidFill>
              <a:srgbClr val="F2F2F2"/>
            </a:solidFill>
            <a:miter lim="400000"/>
          </a:ln>
          <a:effectLst>
            <a:outerShdw blurRad="355600" rotWithShape="0">
              <a:srgbClr val="000000">
                <a:alpha val="90000"/>
              </a:srgbClr>
            </a:outerShdw>
          </a:effectLst>
        </p:spPr>
      </p:pic>
    </p:spTree>
  </p:cSld>
  <p:clrMapOvr>
    <a:masterClrMapping/>
  </p:clrMapOvr>
  <p:transition spd="med"/>
</p:sld>
</file>

<file path=ppt/theme/theme1.xml><?xml version="1.0" encoding="utf-8"?>
<a:theme xmlns:a="http://schemas.openxmlformats.org/drawingml/2006/main" name="White">
  <a:themeElements>
    <a:clrScheme name="White">
      <a:dk1>
        <a:srgbClr val="58595B"/>
      </a:dk1>
      <a:lt1>
        <a:srgbClr val="5B3E03"/>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l"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C74879DB3AA047B848A286ABCA71C0" ma:contentTypeVersion="15" ma:contentTypeDescription="Create a new document." ma:contentTypeScope="" ma:versionID="650716f0e3904af73fc358c1d62d1aa6">
  <xsd:schema xmlns:xsd="http://www.w3.org/2001/XMLSchema" xmlns:xs="http://www.w3.org/2001/XMLSchema" xmlns:p="http://schemas.microsoft.com/office/2006/metadata/properties" xmlns:ns2="1bfe8e5a-8c41-485f-9bfa-3aa9ef6fe027" xmlns:ns3="2a124651-a1ed-4385-b0f2-9028819a6725" targetNamespace="http://schemas.microsoft.com/office/2006/metadata/properties" ma:root="true" ma:fieldsID="5eb7c2b927cf4ffc0ab17963f67881b2" ns2:_="" ns3:_="">
    <xsd:import namespace="1bfe8e5a-8c41-485f-9bfa-3aa9ef6fe027"/>
    <xsd:import namespace="2a124651-a1ed-4385-b0f2-9028819a67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fe8e5a-8c41-485f-9bfa-3aa9ef6fe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95b276-baec-4bf2-8c16-444d8ca80908"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124651-a1ed-4385-b0f2-9028819a672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a3ded3-a9e1-4275-979c-e104377a7af9}" ma:internalName="TaxCatchAll" ma:showField="CatchAllData" ma:web="2a124651-a1ed-4385-b0f2-9028819a672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2F82FB7-71FC-4EE9-A3E2-A4E43601FDE9}">
  <ds:schemaRefs>
    <ds:schemaRef ds:uri="http://schemas.microsoft.com/sharepoint/v3/contenttype/forms"/>
  </ds:schemaRefs>
</ds:datastoreItem>
</file>

<file path=customXml/itemProps2.xml><?xml version="1.0" encoding="utf-8"?>
<ds:datastoreItem xmlns:ds="http://schemas.openxmlformats.org/officeDocument/2006/customXml" ds:itemID="{C0E88873-4738-4799-A329-F4B8051C7C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fe8e5a-8c41-485f-9bfa-3aa9ef6fe027"/>
    <ds:schemaRef ds:uri="2a124651-a1ed-4385-b0f2-9028819a6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1461</TotalTime>
  <Words>2148</Words>
  <Application>Microsoft Office PowerPoint</Application>
  <PresentationFormat>Custom</PresentationFormat>
  <Paragraphs>143</Paragraphs>
  <Slides>12</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GothamBold</vt:lpstr>
      <vt:lpstr>GothamLight</vt:lpstr>
      <vt:lpstr>Helvetica Neue</vt:lpstr>
      <vt:lpstr>Helvetica Neue Light</vt:lpstr>
      <vt:lpstr>ITC Avant Garde Gothic Std Book</vt:lpstr>
      <vt:lpstr>ITC Avant Garde Gothic Std Demi</vt:lpstr>
      <vt:lpstr>ITC Avant Garde Gothic Std Extr</vt:lpstr>
      <vt:lpstr>ITC Avant Garde Std Bk Cn</vt:lpstr>
      <vt:lpstr>ITC Avant Garde Std Cn</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Lewis</dc:creator>
  <cp:lastModifiedBy>MLMS Production</cp:lastModifiedBy>
  <cp:revision>68</cp:revision>
  <dcterms:modified xsi:type="dcterms:W3CDTF">2025-02-03T23:18:58Z</dcterms:modified>
</cp:coreProperties>
</file>