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0" r:id="rId6"/>
    <p:sldId id="261" r:id="rId7"/>
    <p:sldId id="272" r:id="rId8"/>
    <p:sldId id="264" r:id="rId9"/>
    <p:sldId id="263" r:id="rId10"/>
    <p:sldId id="265" r:id="rId11"/>
    <p:sldId id="269" r:id="rId12"/>
    <p:sldId id="268" r:id="rId13"/>
    <p:sldId id="262" r:id="rId14"/>
    <p:sldId id="299" r:id="rId15"/>
    <p:sldId id="270" r:id="rId16"/>
    <p:sldId id="271" r:id="rId17"/>
    <p:sldId id="266" r:id="rId18"/>
    <p:sldId id="273" r:id="rId19"/>
    <p:sldId id="300" r:id="rId20"/>
    <p:sldId id="301" r:id="rId21"/>
    <p:sldId id="302" r:id="rId22"/>
    <p:sldId id="303" r:id="rId23"/>
    <p:sldId id="305" r:id="rId24"/>
    <p:sldId id="306" r:id="rId25"/>
    <p:sldId id="282" r:id="rId26"/>
    <p:sldId id="307" r:id="rId27"/>
    <p:sldId id="308" r:id="rId28"/>
    <p:sldId id="309" r:id="rId29"/>
    <p:sldId id="286" r:id="rId30"/>
    <p:sldId id="287" r:id="rId31"/>
    <p:sldId id="288" r:id="rId32"/>
    <p:sldId id="289" r:id="rId33"/>
    <p:sldId id="290" r:id="rId34"/>
    <p:sldId id="292" r:id="rId35"/>
    <p:sldId id="291" r:id="rId36"/>
    <p:sldId id="293" r:id="rId37"/>
    <p:sldId id="295" r:id="rId38"/>
  </p:sldIdLst>
  <p:sldSz cx="7772400" cy="100584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E24"/>
    <a:srgbClr val="D1D3D4"/>
    <a:srgbClr val="E6E7E8"/>
    <a:srgbClr val="5CA8AA"/>
    <a:srgbClr val="63C7CD"/>
    <a:srgbClr val="58595B"/>
    <a:srgbClr val="CCC8B8"/>
    <a:srgbClr val="77787B"/>
    <a:srgbClr val="847879"/>
    <a:srgbClr val="891F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2659" autoAdjust="0"/>
  </p:normalViewPr>
  <p:slideViewPr>
    <p:cSldViewPr snapToGrid="0">
      <p:cViewPr varScale="1">
        <p:scale>
          <a:sx n="74" d="100"/>
          <a:sy n="74" d="100"/>
        </p:scale>
        <p:origin x="2874" y="72"/>
      </p:cViewPr>
      <p:guideLst>
        <p:guide orient="horz" pos="3168"/>
        <p:guide pos="24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427DEB-740B-4E48-899B-62FDAE4C0028}" type="datetimeFigureOut">
              <a:rPr lang="en-US" smtClean="0"/>
              <a:t>3/1/2019</a:t>
            </a:fld>
            <a:endParaRPr lang="en-US"/>
          </a:p>
        </p:txBody>
      </p:sp>
      <p:sp>
        <p:nvSpPr>
          <p:cNvPr id="4" name="Slide Image Placeholder 3"/>
          <p:cNvSpPr>
            <a:spLocks noGrp="1" noRot="1" noChangeAspect="1"/>
          </p:cNvSpPr>
          <p:nvPr>
            <p:ph type="sldImg" idx="2"/>
          </p:nvPr>
        </p:nvSpPr>
        <p:spPr>
          <a:xfrm>
            <a:off x="2103438" y="685800"/>
            <a:ext cx="2651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1876BA-001B-40A4-BA90-AE89E76F36BE}" type="slidenum">
              <a:rPr lang="en-US" smtClean="0"/>
              <a:t>‹#›</a:t>
            </a:fld>
            <a:endParaRPr lang="en-US"/>
          </a:p>
        </p:txBody>
      </p:sp>
    </p:spTree>
    <p:extLst>
      <p:ext uri="{BB962C8B-B14F-4D97-AF65-F5344CB8AC3E}">
        <p14:creationId xmlns:p14="http://schemas.microsoft.com/office/powerpoint/2010/main" val="3942044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Vertical Listing presentation made exclusively for offices enrolled in the Michael Lewis Marketing Suite.</a:t>
            </a:r>
          </a:p>
          <a:p>
            <a:endParaRPr lang="en-US" baseline="0" dirty="0" smtClean="0"/>
          </a:p>
          <a:p>
            <a:r>
              <a:rPr lang="en-US" baseline="0" dirty="0" smtClean="0"/>
              <a:t>Software Required:</a:t>
            </a:r>
          </a:p>
          <a:p>
            <a:endParaRPr lang="en-US" baseline="0" dirty="0" smtClean="0"/>
          </a:p>
          <a:p>
            <a:r>
              <a:rPr lang="en-US" baseline="0" dirty="0" smtClean="0"/>
              <a:t>For editing: </a:t>
            </a:r>
            <a:r>
              <a:rPr lang="en-US" baseline="0" dirty="0" err="1" smtClean="0"/>
              <a:t>Powerpoint</a:t>
            </a:r>
            <a:r>
              <a:rPr lang="en-US" baseline="0" dirty="0" smtClean="0"/>
              <a:t> or Keynote</a:t>
            </a:r>
          </a:p>
          <a:p>
            <a:endParaRPr lang="en-US" baseline="0" dirty="0" smtClean="0"/>
          </a:p>
          <a:p>
            <a:r>
              <a:rPr lang="en-US" baseline="0" dirty="0" smtClean="0"/>
              <a:t>This version of the Listing Presentation was created for printing purposes and makes a great leave behind when used in tandem with the iPad Listing Presentation.</a:t>
            </a:r>
          </a:p>
          <a:p>
            <a:endParaRPr lang="en-US" baseline="0" dirty="0" smtClean="0"/>
          </a:p>
          <a:p>
            <a:r>
              <a:rPr lang="en-US" baseline="0" dirty="0" smtClean="0"/>
              <a:t>Items Required to Customize this Presentation:</a:t>
            </a:r>
          </a:p>
          <a:p>
            <a:endParaRPr lang="en-US" baseline="0" dirty="0" smtClean="0"/>
          </a:p>
          <a:p>
            <a:pPr marL="228600" indent="-228600">
              <a:buAutoNum type="arabicParenR"/>
            </a:pPr>
            <a:r>
              <a:rPr lang="en-US" baseline="0" dirty="0" smtClean="0"/>
              <a:t>Headshot of Agent</a:t>
            </a:r>
          </a:p>
          <a:p>
            <a:pPr marL="228600" indent="-228600">
              <a:buAutoNum type="arabicParenR"/>
            </a:pPr>
            <a:r>
              <a:rPr lang="en-US" baseline="0" dirty="0" smtClean="0"/>
              <a:t>Professional Bio / Profile of Agent</a:t>
            </a:r>
          </a:p>
          <a:p>
            <a:pPr marL="228600" indent="-228600">
              <a:buAutoNum type="arabicParenR"/>
            </a:pPr>
            <a:r>
              <a:rPr lang="en-US" baseline="0" dirty="0" smtClean="0"/>
              <a:t>Letter to Agent’s Client</a:t>
            </a:r>
          </a:p>
          <a:p>
            <a:pPr marL="228600" indent="-228600">
              <a:buAutoNum type="arabicParenR"/>
            </a:pPr>
            <a:r>
              <a:rPr lang="en-US" baseline="0" dirty="0" smtClean="0"/>
              <a:t>Link to Website</a:t>
            </a:r>
          </a:p>
          <a:p>
            <a:pPr marL="228600" indent="-228600">
              <a:buAutoNum type="arabicParenR"/>
            </a:pPr>
            <a:r>
              <a:rPr lang="en-US" baseline="0" dirty="0" smtClean="0"/>
              <a:t>Link to Facebook</a:t>
            </a:r>
          </a:p>
          <a:p>
            <a:pPr marL="228600" indent="-228600">
              <a:buAutoNum type="arabicParenR"/>
            </a:pPr>
            <a:r>
              <a:rPr lang="en-US" baseline="0" dirty="0" smtClean="0"/>
              <a:t>QR Code linking to your virtual tour (optional)</a:t>
            </a:r>
          </a:p>
          <a:p>
            <a:pPr marL="228600" indent="-228600">
              <a:buAutoNum type="arabicParenR"/>
            </a:pPr>
            <a:r>
              <a:rPr lang="en-US" baseline="0" dirty="0" smtClean="0"/>
              <a:t>Client’s Name (optional)</a:t>
            </a:r>
          </a:p>
          <a:p>
            <a:pPr marL="228600" indent="-228600">
              <a:buAutoNum type="arabicParenR"/>
            </a:pPr>
            <a:endParaRPr lang="en-US" baseline="0" dirty="0" smtClean="0"/>
          </a:p>
          <a:p>
            <a:pPr marL="0" indent="0">
              <a:buNone/>
            </a:pPr>
            <a:r>
              <a:rPr lang="en-US" baseline="0" dirty="0" smtClean="0"/>
              <a:t>This Listing presentation is extremely customizable. All pages may be edited, duplicated, and/or deleted to suite your personal needs.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1</a:t>
            </a:fld>
            <a:endParaRPr lang="en-US"/>
          </a:p>
        </p:txBody>
      </p:sp>
    </p:spTree>
    <p:extLst>
      <p:ext uri="{BB962C8B-B14F-4D97-AF65-F5344CB8AC3E}">
        <p14:creationId xmlns:p14="http://schemas.microsoft.com/office/powerpoint/2010/main" val="187145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Replace the </a:t>
            </a:r>
            <a:r>
              <a:rPr lang="en-US" dirty="0" err="1" smtClean="0"/>
              <a:t>facebook</a:t>
            </a:r>
            <a:r>
              <a:rPr lang="en-US" dirty="0" smtClean="0"/>
              <a:t> image here with images</a:t>
            </a:r>
            <a:r>
              <a:rPr lang="en-US" baseline="0" dirty="0" smtClean="0"/>
              <a:t> of the Agent’s Facebook Profile.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15</a:t>
            </a:fld>
            <a:endParaRPr lang="en-US"/>
          </a:p>
        </p:txBody>
      </p:sp>
    </p:spTree>
    <p:extLst>
      <p:ext uri="{BB962C8B-B14F-4D97-AF65-F5344CB8AC3E}">
        <p14:creationId xmlns:p14="http://schemas.microsoft.com/office/powerpoint/2010/main" val="328266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images</a:t>
            </a:r>
            <a:r>
              <a:rPr lang="en-US" baseline="0" dirty="0" smtClean="0"/>
              <a:t> of your website here and replace the address with the agent’s website.</a:t>
            </a:r>
          </a:p>
          <a:p>
            <a:endParaRPr lang="en-US" baseline="0" dirty="0" smtClean="0"/>
          </a:p>
          <a:p>
            <a:r>
              <a:rPr lang="en-US" baseline="0" dirty="0" smtClean="0"/>
              <a:t>You may right click the website image and hyperlink it to the website’s address so that when tapped on the tablet will navigate to the agent’s website.</a:t>
            </a:r>
            <a:endParaRPr lang="en-US" dirty="0" smtClean="0"/>
          </a:p>
          <a:p>
            <a:endParaRPr lang="en-US"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16</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18</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3201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32012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32012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532012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32012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62360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25</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a:t>
            </a:r>
            <a:r>
              <a:rPr lang="en-US" baseline="0" dirty="0" smtClean="0"/>
              <a:t> the client’s name goes.</a:t>
            </a:r>
          </a:p>
          <a:p>
            <a:endParaRPr lang="en-US" baseline="0" dirty="0" smtClean="0"/>
          </a:p>
          <a:p>
            <a:r>
              <a:rPr lang="en-US" baseline="0" dirty="0" smtClean="0"/>
              <a:t>Simply delete the placeholder information and replace it with the client’s information.</a:t>
            </a:r>
          </a:p>
          <a:p>
            <a:endParaRPr lang="en-US" baseline="0" dirty="0" smtClean="0"/>
          </a:p>
          <a:p>
            <a:r>
              <a:rPr lang="en-US" baseline="0" dirty="0" smtClean="0"/>
              <a:t>If you do not have a specific client at the moment then replace Michael’s information with this message:</a:t>
            </a:r>
          </a:p>
          <a:p>
            <a:endParaRPr lang="en-US" baseline="0" dirty="0" smtClean="0"/>
          </a:p>
          <a:p>
            <a:r>
              <a:rPr lang="en-US" baseline="0" dirty="0" smtClean="0"/>
              <a:t>“the clientele of {AGENT NAME}” </a:t>
            </a:r>
          </a:p>
          <a:p>
            <a:endParaRPr lang="en-US" baseline="0" dirty="0" smtClean="0"/>
          </a:p>
          <a:p>
            <a:r>
              <a:rPr lang="en-US" baseline="0" dirty="0" smtClean="0"/>
              <a:t>Change {AGENT NAME} with the agent.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2</a:t>
            </a:fld>
            <a:endParaRPr lang="en-US"/>
          </a:p>
        </p:txBody>
      </p:sp>
    </p:spTree>
    <p:extLst>
      <p:ext uri="{BB962C8B-B14F-4D97-AF65-F5344CB8AC3E}">
        <p14:creationId xmlns:p14="http://schemas.microsoft.com/office/powerpoint/2010/main" val="2479160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86253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654495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091963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29</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30</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31</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32</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33</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34</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35</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Right click the Agent</a:t>
            </a:r>
            <a:r>
              <a:rPr lang="en-US" baseline="0" dirty="0" smtClean="0"/>
              <a:t> Photo and select “Change Picture.”</a:t>
            </a:r>
          </a:p>
          <a:p>
            <a:endParaRPr lang="en-US" baseline="0" dirty="0" smtClean="0"/>
          </a:p>
          <a:p>
            <a:r>
              <a:rPr lang="en-US" baseline="0" dirty="0" smtClean="0"/>
              <a:t>Navigate to your headshot and open it. Your headshot should automatically crop.</a:t>
            </a:r>
          </a:p>
          <a:p>
            <a:endParaRPr lang="en-US" baseline="0" dirty="0" smtClean="0"/>
          </a:p>
          <a:p>
            <a:r>
              <a:rPr lang="en-US" baseline="0" dirty="0" smtClean="0"/>
              <a:t>Change the contact information at the bottom of this document with your office and business contact information.</a:t>
            </a:r>
            <a:endParaRPr lang="en-US" dirty="0" smtClean="0"/>
          </a:p>
        </p:txBody>
      </p:sp>
      <p:sp>
        <p:nvSpPr>
          <p:cNvPr id="4" name="Slide Number Placeholder 3"/>
          <p:cNvSpPr>
            <a:spLocks noGrp="1"/>
          </p:cNvSpPr>
          <p:nvPr>
            <p:ph type="sldNum" sz="quarter" idx="10"/>
          </p:nvPr>
        </p:nvSpPr>
        <p:spPr/>
        <p:txBody>
          <a:bodyPr/>
          <a:lstStyle/>
          <a:p>
            <a:fld id="{8B1876BA-001B-40A4-BA90-AE89E76F36BE}" type="slidenum">
              <a:rPr lang="en-US" smtClean="0"/>
              <a:t>3</a:t>
            </a:fld>
            <a:endParaRPr lang="en-US"/>
          </a:p>
        </p:txBody>
      </p:sp>
    </p:spTree>
    <p:extLst>
      <p:ext uri="{BB962C8B-B14F-4D97-AF65-F5344CB8AC3E}">
        <p14:creationId xmlns:p14="http://schemas.microsoft.com/office/powerpoint/2010/main" val="2125205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36</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37</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a:t>
            </a:r>
            <a:r>
              <a:rPr lang="en-US" baseline="0" dirty="0" smtClean="0"/>
              <a:t> this text with your prepared letter to your client.</a:t>
            </a:r>
          </a:p>
          <a:p>
            <a:endParaRPr lang="en-US" baseline="0" dirty="0" smtClean="0"/>
          </a:p>
          <a:p>
            <a:r>
              <a:rPr lang="en-US" baseline="0" dirty="0" smtClean="0"/>
              <a:t>Keep a general letter here but switch out the client name when applicable.</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Change the contact information at the bottom of this document with your office and business contact information.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4</a:t>
            </a:fld>
            <a:endParaRPr lang="en-US"/>
          </a:p>
        </p:txBody>
      </p:sp>
    </p:spTree>
    <p:extLst>
      <p:ext uri="{BB962C8B-B14F-4D97-AF65-F5344CB8AC3E}">
        <p14:creationId xmlns:p14="http://schemas.microsoft.com/office/powerpoint/2010/main" val="276892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Replace this photo with the</a:t>
            </a:r>
            <a:r>
              <a:rPr lang="en-US" baseline="0" dirty="0" smtClean="0"/>
              <a:t> agent headshot and replace CHRISTOPHER SMITH with the agent’s name.</a:t>
            </a:r>
          </a:p>
          <a:p>
            <a:endParaRPr lang="en-US" baseline="0" dirty="0" smtClean="0"/>
          </a:p>
          <a:p>
            <a:r>
              <a:rPr lang="en-US" dirty="0" smtClean="0"/>
              <a:t>Replace</a:t>
            </a:r>
            <a:r>
              <a:rPr lang="en-US" baseline="0" dirty="0" smtClean="0"/>
              <a:t> the Professional Profile template text with your prepared professional bio/profile.</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Change the contact information at the bottom of this document with your office and business contact information.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5</a:t>
            </a:fld>
            <a:endParaRPr lang="en-US"/>
          </a:p>
        </p:txBody>
      </p:sp>
    </p:spTree>
    <p:extLst>
      <p:ext uri="{BB962C8B-B14F-4D97-AF65-F5344CB8AC3E}">
        <p14:creationId xmlns:p14="http://schemas.microsoft.com/office/powerpoint/2010/main" val="219010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the marketing section.</a:t>
            </a:r>
            <a:r>
              <a:rPr lang="en-US" baseline="0" dirty="0" smtClean="0"/>
              <a:t> This is where the agent can talk about their marketing services as well as get a feel for how the client would like to market their property.</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6</a:t>
            </a:fld>
            <a:endParaRPr lang="en-US"/>
          </a:p>
        </p:txBody>
      </p:sp>
    </p:spTree>
    <p:extLst>
      <p:ext uri="{BB962C8B-B14F-4D97-AF65-F5344CB8AC3E}">
        <p14:creationId xmlns:p14="http://schemas.microsoft.com/office/powerpoint/2010/main" val="2825970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7</a:t>
            </a:fld>
            <a:endParaRPr lang="en-US"/>
          </a:p>
        </p:txBody>
      </p:sp>
    </p:spTree>
    <p:extLst>
      <p:ext uri="{BB962C8B-B14F-4D97-AF65-F5344CB8AC3E}">
        <p14:creationId xmlns:p14="http://schemas.microsoft.com/office/powerpoint/2010/main" val="2532012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print media</a:t>
            </a:r>
            <a:r>
              <a:rPr lang="en-US" baseline="0" dirty="0" smtClean="0"/>
              <a:t> section can be customized to reflect the print media your office uses. If your office does not use print media feel free to delete these slides.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9</a:t>
            </a:fld>
            <a:endParaRPr lang="en-US"/>
          </a:p>
        </p:txBody>
      </p:sp>
    </p:spTree>
    <p:extLst>
      <p:ext uri="{BB962C8B-B14F-4D97-AF65-F5344CB8AC3E}">
        <p14:creationId xmlns:p14="http://schemas.microsoft.com/office/powerpoint/2010/main" val="98018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Replace</a:t>
            </a:r>
            <a:r>
              <a:rPr lang="en-US" baseline="0" dirty="0" smtClean="0"/>
              <a:t> the default QR Code with a QR Code generated for the agent’s listing when available. If they do not yet have a virtual tour then the agent may use the default QR Code. It’s functional and when scanned links to a template virtual tour we have created.</a:t>
            </a:r>
            <a:endParaRPr lang="en-US" dirty="0" smtClean="0"/>
          </a:p>
          <a:p>
            <a:endParaRPr lang="en-US" dirty="0"/>
          </a:p>
        </p:txBody>
      </p:sp>
      <p:sp>
        <p:nvSpPr>
          <p:cNvPr id="4" name="Slide Number Placeholder 3"/>
          <p:cNvSpPr>
            <a:spLocks noGrp="1"/>
          </p:cNvSpPr>
          <p:nvPr>
            <p:ph type="sldNum" sz="quarter" idx="10"/>
          </p:nvPr>
        </p:nvSpPr>
        <p:spPr/>
        <p:txBody>
          <a:bodyPr/>
          <a:lstStyle/>
          <a:p>
            <a:fld id="{8B1876BA-001B-40A4-BA90-AE89E76F36BE}" type="slidenum">
              <a:rPr lang="en-US" smtClean="0"/>
              <a:t>12</a:t>
            </a:fld>
            <a:endParaRPr lang="en-US"/>
          </a:p>
        </p:txBody>
      </p:sp>
    </p:spTree>
    <p:extLst>
      <p:ext uri="{BB962C8B-B14F-4D97-AF65-F5344CB8AC3E}">
        <p14:creationId xmlns:p14="http://schemas.microsoft.com/office/powerpoint/2010/main" val="97847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124624"/>
            <a:ext cx="6606540" cy="21560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5699760"/>
            <a:ext cx="5440680" cy="257048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61FE0B-DEEB-459A-85D5-B73373DB7659}"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1276401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1FE0B-DEEB-459A-85D5-B73373DB7659}"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364931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1FE0B-DEEB-459A-85D5-B73373DB7659}"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76522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61FE0B-DEEB-459A-85D5-B73373DB7659}"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3000461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61FE0B-DEEB-459A-85D5-B73373DB7659}" type="datetimeFigureOut">
              <a:rPr lang="en-US" smtClean="0"/>
              <a:t>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293632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61FE0B-DEEB-459A-85D5-B73373DB7659}" type="datetimeFigureOut">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4057849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61FE0B-DEEB-459A-85D5-B73373DB7659}" type="datetimeFigureOut">
              <a:rPr lang="en-US" smtClean="0"/>
              <a:t>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1495288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61FE0B-DEEB-459A-85D5-B73373DB7659}" type="datetimeFigureOut">
              <a:rPr lang="en-US" smtClean="0"/>
              <a:t>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1477189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1FE0B-DEEB-459A-85D5-B73373DB7659}" type="datetimeFigureOut">
              <a:rPr lang="en-US" smtClean="0"/>
              <a:t>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3539566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1FE0B-DEEB-459A-85D5-B73373DB7659}" type="datetimeFigureOut">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4091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523445" y="7872096"/>
            <a:ext cx="4663440" cy="11804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61FE0B-DEEB-459A-85D5-B73373DB7659}" type="datetimeFigureOut">
              <a:rPr lang="en-US" smtClean="0"/>
              <a:t>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350C-4813-47AA-BC69-F94508B47438}" type="slidenum">
              <a:rPr lang="en-US" smtClean="0"/>
              <a:t>‹#›</a:t>
            </a:fld>
            <a:endParaRPr lang="en-US"/>
          </a:p>
        </p:txBody>
      </p:sp>
    </p:spTree>
    <p:extLst>
      <p:ext uri="{BB962C8B-B14F-4D97-AF65-F5344CB8AC3E}">
        <p14:creationId xmlns:p14="http://schemas.microsoft.com/office/powerpoint/2010/main" val="8093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402802"/>
            <a:ext cx="6995160" cy="16764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346961"/>
            <a:ext cx="6995160" cy="663807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9322647"/>
            <a:ext cx="1813560" cy="535517"/>
          </a:xfrm>
          <a:prstGeom prst="rect">
            <a:avLst/>
          </a:prstGeom>
        </p:spPr>
        <p:txBody>
          <a:bodyPr vert="horz" lIns="91440" tIns="45720" rIns="91440" bIns="45720" rtlCol="0" anchor="ctr"/>
          <a:lstStyle>
            <a:lvl1pPr algn="l">
              <a:defRPr sz="1200">
                <a:solidFill>
                  <a:schemeClr val="tx1">
                    <a:tint val="75000"/>
                  </a:schemeClr>
                </a:solidFill>
              </a:defRPr>
            </a:lvl1pPr>
          </a:lstStyle>
          <a:p>
            <a:fld id="{B561FE0B-DEEB-459A-85D5-B73373DB7659}" type="datetimeFigureOut">
              <a:rPr lang="en-US" smtClean="0"/>
              <a:t>3/1/2019</a:t>
            </a:fld>
            <a:endParaRPr lang="en-US"/>
          </a:p>
        </p:txBody>
      </p:sp>
      <p:sp>
        <p:nvSpPr>
          <p:cNvPr id="5" name="Footer Placeholder 4"/>
          <p:cNvSpPr>
            <a:spLocks noGrp="1"/>
          </p:cNvSpPr>
          <p:nvPr>
            <p:ph type="ftr" sz="quarter" idx="3"/>
          </p:nvPr>
        </p:nvSpPr>
        <p:spPr>
          <a:xfrm>
            <a:off x="2655570" y="9322647"/>
            <a:ext cx="2461260" cy="53551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9322647"/>
            <a:ext cx="1813560" cy="535517"/>
          </a:xfrm>
          <a:prstGeom prst="rect">
            <a:avLst/>
          </a:prstGeom>
        </p:spPr>
        <p:txBody>
          <a:bodyPr vert="horz" lIns="91440" tIns="45720" rIns="91440" bIns="45720" rtlCol="0" anchor="ctr"/>
          <a:lstStyle>
            <a:lvl1pPr algn="r">
              <a:defRPr sz="1200">
                <a:solidFill>
                  <a:schemeClr val="tx1">
                    <a:tint val="75000"/>
                  </a:schemeClr>
                </a:solidFill>
              </a:defRPr>
            </a:lvl1pPr>
          </a:lstStyle>
          <a:p>
            <a:fld id="{1F71350C-4813-47AA-BC69-F94508B47438}" type="slidenum">
              <a:rPr lang="en-US" smtClean="0"/>
              <a:t>‹#›</a:t>
            </a:fld>
            <a:endParaRPr lang="en-US"/>
          </a:p>
        </p:txBody>
      </p:sp>
    </p:spTree>
    <p:extLst>
      <p:ext uri="{BB962C8B-B14F-4D97-AF65-F5344CB8AC3E}">
        <p14:creationId xmlns:p14="http://schemas.microsoft.com/office/powerpoint/2010/main" val="53446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19.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1" y="-1"/>
            <a:ext cx="7772400" cy="100401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 y="8257013"/>
            <a:ext cx="7759351" cy="18013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962" y="8255000"/>
            <a:ext cx="2723376" cy="180339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9221" y="8738527"/>
            <a:ext cx="1463356" cy="7711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7288" y="8933278"/>
            <a:ext cx="3450825" cy="681645"/>
          </a:xfrm>
          <a:prstGeom prst="rect">
            <a:avLst/>
          </a:prstGeom>
        </p:spPr>
      </p:pic>
    </p:spTree>
    <p:extLst>
      <p:ext uri="{BB962C8B-B14F-4D97-AF65-F5344CB8AC3E}">
        <p14:creationId xmlns:p14="http://schemas.microsoft.com/office/powerpoint/2010/main" val="1080404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98817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087" y="1120005"/>
            <a:ext cx="4197417" cy="43253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4805" y="1959707"/>
            <a:ext cx="4320894" cy="5415742"/>
          </a:xfrm>
          <a:prstGeom prst="rect">
            <a:avLst/>
          </a:prstGeom>
        </p:spPr>
      </p:pic>
    </p:spTree>
    <p:extLst>
      <p:ext uri="{BB962C8B-B14F-4D97-AF65-F5344CB8AC3E}">
        <p14:creationId xmlns:p14="http://schemas.microsoft.com/office/powerpoint/2010/main" val="935714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 y="0"/>
            <a:ext cx="7771514" cy="731968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115" y="6525402"/>
            <a:ext cx="4226054" cy="281331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4943" y="3598373"/>
            <a:ext cx="4226054" cy="281331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407" y="7538273"/>
            <a:ext cx="2578613" cy="170688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008" y="726205"/>
            <a:ext cx="1243585" cy="652273"/>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8719" y="2672567"/>
            <a:ext cx="4117362" cy="368809"/>
          </a:xfrm>
          <a:prstGeom prst="rect">
            <a:avLst/>
          </a:prstGeom>
        </p:spPr>
      </p:pic>
    </p:spTree>
    <p:extLst>
      <p:ext uri="{BB962C8B-B14F-4D97-AF65-F5344CB8AC3E}">
        <p14:creationId xmlns:p14="http://schemas.microsoft.com/office/powerpoint/2010/main" val="3787775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 y="0"/>
            <a:ext cx="7770285" cy="655751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830" y="2627956"/>
            <a:ext cx="5673717" cy="99229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21948" y="3884402"/>
            <a:ext cx="1497136" cy="300250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667" y="4735244"/>
            <a:ext cx="1154401" cy="1203008"/>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8257" y="5034857"/>
            <a:ext cx="3297943" cy="329794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0221" y="8591223"/>
            <a:ext cx="988187" cy="539497"/>
          </a:xfrm>
          <a:prstGeom prst="rect">
            <a:avLst/>
          </a:prstGeom>
        </p:spPr>
      </p:pic>
      <p:sp>
        <p:nvSpPr>
          <p:cNvPr id="12" name="Rectangle 11"/>
          <p:cNvSpPr/>
          <p:nvPr/>
        </p:nvSpPr>
        <p:spPr>
          <a:xfrm>
            <a:off x="2763985" y="4307675"/>
            <a:ext cx="2411238" cy="323165"/>
          </a:xfrm>
          <a:prstGeom prst="rect">
            <a:avLst/>
          </a:prstGeom>
        </p:spPr>
        <p:txBody>
          <a:bodyPr wrap="none">
            <a:spAutoFit/>
          </a:bodyPr>
          <a:lstStyle/>
          <a:p>
            <a:r>
              <a:rPr lang="en-US" sz="1500" dirty="0">
                <a:solidFill>
                  <a:srgbClr val="5CA8AA"/>
                </a:solidFill>
                <a:latin typeface="Gill Sans MT" panose="020B0502020104020203" pitchFamily="34" charset="0"/>
              </a:rPr>
              <a:t>QUICK RESPONSE CODES</a:t>
            </a:r>
          </a:p>
        </p:txBody>
      </p:sp>
      <p:sp>
        <p:nvSpPr>
          <p:cNvPr id="13" name="Rectangle 12"/>
          <p:cNvSpPr/>
          <p:nvPr/>
        </p:nvSpPr>
        <p:spPr>
          <a:xfrm>
            <a:off x="2799442" y="4644295"/>
            <a:ext cx="3886200" cy="613758"/>
          </a:xfrm>
          <a:prstGeom prst="rect">
            <a:avLst/>
          </a:prstGeom>
        </p:spPr>
        <p:txBody>
          <a:bodyPr>
            <a:spAutoFit/>
          </a:bodyPr>
          <a:lstStyle/>
          <a:p>
            <a:pPr>
              <a:lnSpc>
                <a:spcPct val="150000"/>
              </a:lnSpc>
            </a:pPr>
            <a:r>
              <a:rPr lang="en-US" sz="1200" dirty="0">
                <a:solidFill>
                  <a:srgbClr val="58595B"/>
                </a:solidFill>
                <a:latin typeface="Gill Sans MT" panose="020B0502020104020203" pitchFamily="34" charset="0"/>
              </a:rPr>
              <a:t>Put on All Marketing Materials</a:t>
            </a:r>
          </a:p>
          <a:p>
            <a:pPr>
              <a:lnSpc>
                <a:spcPct val="150000"/>
              </a:lnSpc>
            </a:pPr>
            <a:r>
              <a:rPr lang="en-US" sz="1200" dirty="0" smtClean="0">
                <a:solidFill>
                  <a:srgbClr val="58595B"/>
                </a:solidFill>
                <a:latin typeface="Gill Sans MT" panose="020B0502020104020203" pitchFamily="34" charset="0"/>
              </a:rPr>
              <a:t>Designed </a:t>
            </a:r>
            <a:r>
              <a:rPr lang="en-US" sz="1200" dirty="0">
                <a:solidFill>
                  <a:srgbClr val="58595B"/>
                </a:solidFill>
                <a:latin typeface="Gill Sans MT" panose="020B0502020104020203" pitchFamily="34" charset="0"/>
              </a:rPr>
              <a:t>to Direct User to another Destination</a:t>
            </a:r>
            <a:r>
              <a:rPr lang="en-US" sz="1200" dirty="0" smtClean="0">
                <a:solidFill>
                  <a:srgbClr val="58595B"/>
                </a:solidFill>
                <a:latin typeface="Gill Sans MT" panose="020B0502020104020203" pitchFamily="34" charset="0"/>
              </a:rPr>
              <a:t>.</a:t>
            </a:r>
            <a:endParaRPr lang="en-US" sz="1200" dirty="0">
              <a:solidFill>
                <a:srgbClr val="58595B"/>
              </a:solidFill>
              <a:latin typeface="Gill Sans MT" panose="020B0502020104020203" pitchFamily="34" charset="0"/>
            </a:endParaRPr>
          </a:p>
        </p:txBody>
      </p:sp>
      <p:sp>
        <p:nvSpPr>
          <p:cNvPr id="14" name="Rectangle 13"/>
          <p:cNvSpPr/>
          <p:nvPr/>
        </p:nvSpPr>
        <p:spPr>
          <a:xfrm>
            <a:off x="4353299" y="8248304"/>
            <a:ext cx="2600392" cy="323165"/>
          </a:xfrm>
          <a:prstGeom prst="rect">
            <a:avLst/>
          </a:prstGeom>
        </p:spPr>
        <p:txBody>
          <a:bodyPr wrap="none">
            <a:spAutoFit/>
          </a:bodyPr>
          <a:lstStyle/>
          <a:p>
            <a:r>
              <a:rPr lang="en-US" sz="1500" dirty="0" smtClean="0">
                <a:solidFill>
                  <a:srgbClr val="5CA8AA"/>
                </a:solidFill>
                <a:latin typeface="Gill Sans MT" panose="020B0502020104020203" pitchFamily="34" charset="0"/>
              </a:rPr>
              <a:t>DIGITAL VIDEO MARKETING</a:t>
            </a:r>
            <a:endParaRPr lang="en-US" sz="1500" dirty="0">
              <a:solidFill>
                <a:srgbClr val="5CA8AA"/>
              </a:solidFill>
              <a:latin typeface="Gill Sans MT" panose="020B0502020104020203" pitchFamily="34" charset="0"/>
            </a:endParaRPr>
          </a:p>
        </p:txBody>
      </p:sp>
      <p:sp>
        <p:nvSpPr>
          <p:cNvPr id="15" name="Rectangle 14"/>
          <p:cNvSpPr/>
          <p:nvPr/>
        </p:nvSpPr>
        <p:spPr>
          <a:xfrm>
            <a:off x="4345214" y="8541382"/>
            <a:ext cx="3886200" cy="614335"/>
          </a:xfrm>
          <a:prstGeom prst="rect">
            <a:avLst/>
          </a:prstGeom>
        </p:spPr>
        <p:txBody>
          <a:bodyPr>
            <a:spAutoFit/>
          </a:bodyPr>
          <a:lstStyle/>
          <a:p>
            <a:pPr>
              <a:lnSpc>
                <a:spcPct val="150000"/>
              </a:lnSpc>
            </a:pPr>
            <a:r>
              <a:rPr lang="en-US" sz="1200" dirty="0" smtClean="0">
                <a:solidFill>
                  <a:srgbClr val="58595B"/>
                </a:solidFill>
                <a:latin typeface="Gill Sans MT" panose="020B0502020104020203" pitchFamily="34" charset="0"/>
              </a:rPr>
              <a:t>Your Property Virtual Tour will be loaded on</a:t>
            </a:r>
          </a:p>
          <a:p>
            <a:pPr>
              <a:lnSpc>
                <a:spcPct val="150000"/>
              </a:lnSpc>
            </a:pPr>
            <a:r>
              <a:rPr lang="en-US" sz="1200" dirty="0" smtClean="0">
                <a:solidFill>
                  <a:srgbClr val="58595B"/>
                </a:solidFill>
                <a:latin typeface="Gill Sans MT" panose="020B0502020104020203" pitchFamily="34" charset="0"/>
              </a:rPr>
              <a:t>YouTube for Online Marketing Exposure</a:t>
            </a:r>
            <a:endParaRPr lang="en-US" sz="1200" dirty="0">
              <a:solidFill>
                <a:srgbClr val="58595B"/>
              </a:solidFill>
              <a:latin typeface="Gill Sans MT" panose="020B0502020104020203" pitchFamily="34" charset="0"/>
            </a:endParaRP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1737" y="7338278"/>
            <a:ext cx="1283211" cy="287671"/>
          </a:xfrm>
          <a:prstGeom prst="rect">
            <a:avLst/>
          </a:prstGeom>
        </p:spPr>
      </p:pic>
    </p:spTree>
    <p:extLst>
      <p:ext uri="{BB962C8B-B14F-4D97-AF65-F5344CB8AC3E}">
        <p14:creationId xmlns:p14="http://schemas.microsoft.com/office/powerpoint/2010/main" val="2762071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 y="0"/>
            <a:ext cx="7770711" cy="616171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002" y="5038479"/>
            <a:ext cx="4462280" cy="35326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564" y="2684637"/>
            <a:ext cx="5538585" cy="509017"/>
          </a:xfrm>
          <a:prstGeom prst="rect">
            <a:avLst/>
          </a:prstGeom>
        </p:spPr>
      </p:pic>
      <p:sp>
        <p:nvSpPr>
          <p:cNvPr id="11" name="Rectangle 10"/>
          <p:cNvSpPr/>
          <p:nvPr/>
        </p:nvSpPr>
        <p:spPr>
          <a:xfrm>
            <a:off x="664537" y="3291511"/>
            <a:ext cx="3097707" cy="369332"/>
          </a:xfrm>
          <a:prstGeom prst="rect">
            <a:avLst/>
          </a:prstGeom>
        </p:spPr>
        <p:txBody>
          <a:bodyPr wrap="none">
            <a:spAutoFit/>
          </a:bodyPr>
          <a:lstStyle/>
          <a:p>
            <a:r>
              <a:rPr lang="en-US" dirty="0" smtClean="0">
                <a:solidFill>
                  <a:srgbClr val="891F24"/>
                </a:solidFill>
                <a:latin typeface="Gill Sans MT" panose="020B0502020104020203" pitchFamily="34" charset="0"/>
              </a:rPr>
              <a:t>EXTENDED MARKET REACH</a:t>
            </a:r>
            <a:endParaRPr lang="en-US" dirty="0">
              <a:solidFill>
                <a:srgbClr val="891F24"/>
              </a:solidFill>
              <a:latin typeface="Gill Sans MT" panose="020B0502020104020203" pitchFamily="34" charset="0"/>
            </a:endParaRPr>
          </a:p>
        </p:txBody>
      </p:sp>
      <p:sp>
        <p:nvSpPr>
          <p:cNvPr id="12" name="Rectangle 11"/>
          <p:cNvSpPr/>
          <p:nvPr/>
        </p:nvSpPr>
        <p:spPr>
          <a:xfrm>
            <a:off x="682171" y="3679716"/>
            <a:ext cx="6778171" cy="646331"/>
          </a:xfrm>
          <a:prstGeom prst="rect">
            <a:avLst/>
          </a:prstGeom>
        </p:spPr>
        <p:txBody>
          <a:bodyPr wrap="square">
            <a:spAutoFit/>
          </a:bodyPr>
          <a:lstStyle/>
          <a:p>
            <a:pPr algn="just"/>
            <a:r>
              <a:rPr lang="en-US" sz="1200" dirty="0" smtClean="0">
                <a:latin typeface="Gill Sans MT" panose="020B0502020104020203" pitchFamily="34" charset="0"/>
              </a:rPr>
              <a:t>When you list with me, we’ll have access to the Keller Williams Listing System, or KWLS. This </a:t>
            </a:r>
            <a:br>
              <a:rPr lang="en-US" sz="1200" dirty="0" smtClean="0">
                <a:latin typeface="Gill Sans MT" panose="020B0502020104020203" pitchFamily="34" charset="0"/>
              </a:rPr>
            </a:br>
            <a:r>
              <a:rPr lang="en-US" sz="1200" dirty="0" smtClean="0">
                <a:latin typeface="Gill Sans MT" panose="020B0502020104020203" pitchFamily="34" charset="0"/>
              </a:rPr>
              <a:t>proprietary, exclusive system ensures your property is marketed online 24/7 through more than 350 of the most popular search Websites.</a:t>
            </a:r>
            <a:endParaRPr lang="en-US" sz="1200" dirty="0">
              <a:latin typeface="Gill Sans MT" panose="020B0502020104020203" pitchFamily="34" charset="0"/>
            </a:endParaRPr>
          </a:p>
        </p:txBody>
      </p:sp>
    </p:spTree>
    <p:extLst>
      <p:ext uri="{BB962C8B-B14F-4D97-AF65-F5344CB8AC3E}">
        <p14:creationId xmlns:p14="http://schemas.microsoft.com/office/powerpoint/2010/main" val="2716967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97" y="0"/>
            <a:ext cx="7757678" cy="10048875"/>
          </a:xfrm>
        </p:spPr>
      </p:pic>
      <p:sp>
        <p:nvSpPr>
          <p:cNvPr id="5" name="TextBox 4"/>
          <p:cNvSpPr txBox="1"/>
          <p:nvPr/>
        </p:nvSpPr>
        <p:spPr>
          <a:xfrm>
            <a:off x="3439888" y="4637313"/>
            <a:ext cx="3526971" cy="369332"/>
          </a:xfrm>
          <a:prstGeom prst="rect">
            <a:avLst/>
          </a:prstGeom>
          <a:noFill/>
        </p:spPr>
        <p:txBody>
          <a:bodyPr wrap="square" rtlCol="0">
            <a:spAutoFit/>
          </a:bodyPr>
          <a:lstStyle/>
          <a:p>
            <a:r>
              <a:rPr lang="en-US" dirty="0" smtClean="0">
                <a:solidFill>
                  <a:srgbClr val="B11E24"/>
                </a:solidFill>
                <a:latin typeface="Century Gothic" panose="020B0502020202020204" pitchFamily="34" charset="0"/>
              </a:rPr>
              <a:t>www.yourwebsite.com</a:t>
            </a:r>
            <a:endParaRPr lang="en-US" dirty="0">
              <a:solidFill>
                <a:srgbClr val="B11E24"/>
              </a:solidFill>
              <a:latin typeface="Century Gothic" panose="020B0502020202020204" pitchFamily="34" charset="0"/>
            </a:endParaRPr>
          </a:p>
        </p:txBody>
      </p:sp>
      <p:sp>
        <p:nvSpPr>
          <p:cNvPr id="6" name="TextBox 5"/>
          <p:cNvSpPr txBox="1"/>
          <p:nvPr/>
        </p:nvSpPr>
        <p:spPr>
          <a:xfrm>
            <a:off x="3439888" y="6466114"/>
            <a:ext cx="3331026" cy="923330"/>
          </a:xfrm>
          <a:prstGeom prst="rect">
            <a:avLst/>
          </a:prstGeom>
          <a:noFill/>
        </p:spPr>
        <p:txBody>
          <a:bodyPr wrap="square" rtlCol="0">
            <a:spAutoFit/>
          </a:bodyPr>
          <a:lstStyle/>
          <a:p>
            <a:r>
              <a:rPr lang="en-US" dirty="0" smtClean="0">
                <a:solidFill>
                  <a:schemeClr val="bg1">
                    <a:lumMod val="65000"/>
                  </a:schemeClr>
                </a:solidFill>
                <a:latin typeface="Century Gothic" panose="020B0502020202020204" pitchFamily="34" charset="0"/>
              </a:rPr>
              <a:t>INSERT INFORMATION ABOUT YOUR WEBSITE OR IMAGE HERE</a:t>
            </a:r>
            <a:endParaRPr lang="en-US" dirty="0">
              <a:solidFill>
                <a:schemeClr val="bg1">
                  <a:lumMod val="65000"/>
                </a:schemeClr>
              </a:solidFill>
              <a:latin typeface="Century Gothic" panose="020B0502020202020204" pitchFamily="34" charset="0"/>
            </a:endParaRPr>
          </a:p>
        </p:txBody>
      </p:sp>
    </p:spTree>
    <p:extLst>
      <p:ext uri="{BB962C8B-B14F-4D97-AF65-F5344CB8AC3E}">
        <p14:creationId xmlns:p14="http://schemas.microsoft.com/office/powerpoint/2010/main" val="187182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 y="5268685"/>
            <a:ext cx="2333294" cy="41365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6728" y="0"/>
            <a:ext cx="4643143" cy="5215919"/>
          </a:xfrm>
          <a:prstGeom prst="rect">
            <a:avLst/>
          </a:prstGeom>
        </p:spPr>
      </p:pic>
      <p:sp>
        <p:nvSpPr>
          <p:cNvPr id="8" name="Rectangle 7"/>
          <p:cNvSpPr/>
          <p:nvPr/>
        </p:nvSpPr>
        <p:spPr>
          <a:xfrm>
            <a:off x="2394857" y="5268686"/>
            <a:ext cx="5377543" cy="319314"/>
          </a:xfrm>
          <a:prstGeom prst="rect">
            <a:avLst/>
          </a:prstGeom>
          <a:solidFill>
            <a:srgbClr val="77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5941" y="5835371"/>
            <a:ext cx="5139544" cy="3170300"/>
          </a:xfrm>
          <a:prstGeom prst="rect">
            <a:avLst/>
          </a:prstGeom>
        </p:spPr>
      </p:pic>
      <p:sp>
        <p:nvSpPr>
          <p:cNvPr id="10" name="Rectangle 9"/>
          <p:cNvSpPr/>
          <p:nvPr/>
        </p:nvSpPr>
        <p:spPr>
          <a:xfrm>
            <a:off x="0" y="0"/>
            <a:ext cx="3048000" cy="521062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7E8"/>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222" y="3904344"/>
            <a:ext cx="1731469" cy="114618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93523" y="4280480"/>
            <a:ext cx="1024438" cy="53949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811" y="477850"/>
            <a:ext cx="2621284" cy="1207010"/>
          </a:xfrm>
          <a:prstGeom prst="rect">
            <a:avLst/>
          </a:prstGeom>
        </p:spPr>
      </p:pic>
      <p:sp>
        <p:nvSpPr>
          <p:cNvPr id="12" name="Rectangle 11"/>
          <p:cNvSpPr/>
          <p:nvPr/>
        </p:nvSpPr>
        <p:spPr>
          <a:xfrm>
            <a:off x="405039" y="1963314"/>
            <a:ext cx="2423886" cy="1138773"/>
          </a:xfrm>
          <a:prstGeom prst="rect">
            <a:avLst/>
          </a:prstGeom>
        </p:spPr>
        <p:txBody>
          <a:bodyPr wrap="square">
            <a:spAutoFit/>
          </a:bodyPr>
          <a:lstStyle/>
          <a:p>
            <a:r>
              <a:rPr lang="en-US" sz="1300" dirty="0" smtClean="0">
                <a:solidFill>
                  <a:srgbClr val="58595B"/>
                </a:solidFill>
                <a:latin typeface="Gill Sans MT" panose="020B0502020104020203" pitchFamily="34" charset="0"/>
              </a:rPr>
              <a:t>Reach the Influential</a:t>
            </a:r>
          </a:p>
          <a:p>
            <a:endParaRPr lang="en-US" sz="600" dirty="0" smtClean="0">
              <a:solidFill>
                <a:srgbClr val="58595B"/>
              </a:solidFill>
              <a:latin typeface="Gill Sans MT" panose="020B0502020104020203" pitchFamily="34" charset="0"/>
            </a:endParaRPr>
          </a:p>
          <a:p>
            <a:r>
              <a:rPr lang="en-US" sz="1300" dirty="0" smtClean="0">
                <a:solidFill>
                  <a:srgbClr val="58595B"/>
                </a:solidFill>
                <a:latin typeface="Gill Sans MT" panose="020B0502020104020203" pitchFamily="34" charset="0"/>
              </a:rPr>
              <a:t>Find “Hidden Buyers”</a:t>
            </a:r>
          </a:p>
          <a:p>
            <a:endParaRPr lang="en-US" sz="500" dirty="0" smtClean="0">
              <a:solidFill>
                <a:srgbClr val="58595B"/>
              </a:solidFill>
              <a:latin typeface="Gill Sans MT" panose="020B0502020104020203" pitchFamily="34" charset="0"/>
            </a:endParaRPr>
          </a:p>
          <a:p>
            <a:r>
              <a:rPr lang="en-US" sz="1300" dirty="0" smtClean="0">
                <a:solidFill>
                  <a:srgbClr val="58595B"/>
                </a:solidFill>
                <a:latin typeface="Gill Sans MT" panose="020B0502020104020203" pitchFamily="34" charset="0"/>
              </a:rPr>
              <a:t>Create Excitement</a:t>
            </a:r>
          </a:p>
          <a:p>
            <a:endParaRPr lang="en-US" sz="400" dirty="0" smtClean="0">
              <a:solidFill>
                <a:srgbClr val="58595B"/>
              </a:solidFill>
              <a:latin typeface="Gill Sans MT" panose="020B0502020104020203" pitchFamily="34" charset="0"/>
            </a:endParaRPr>
          </a:p>
          <a:p>
            <a:r>
              <a:rPr lang="en-US" sz="1300" dirty="0" smtClean="0">
                <a:solidFill>
                  <a:srgbClr val="58595B"/>
                </a:solidFill>
                <a:latin typeface="Gill Sans MT" panose="020B0502020104020203" pitchFamily="34" charset="0"/>
              </a:rPr>
              <a:t>Invitations to Open Houses</a:t>
            </a:r>
            <a:endParaRPr lang="en-US" sz="1300" dirty="0">
              <a:solidFill>
                <a:srgbClr val="58595B"/>
              </a:solidFill>
              <a:latin typeface="Gill Sans MT" panose="020B0502020104020203" pitchFamily="34" charset="0"/>
            </a:endParaRPr>
          </a:p>
        </p:txBody>
      </p:sp>
      <p:sp>
        <p:nvSpPr>
          <p:cNvPr id="13" name="Rectangle 12"/>
          <p:cNvSpPr/>
          <p:nvPr/>
        </p:nvSpPr>
        <p:spPr>
          <a:xfrm>
            <a:off x="304783" y="2104569"/>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2043" y="2373081"/>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2043" y="2648847"/>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789" y="2917359"/>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7871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sp>
        <p:nvSpPr>
          <p:cNvPr id="8" name="Rectangle 7"/>
          <p:cNvSpPr/>
          <p:nvPr/>
        </p:nvSpPr>
        <p:spPr>
          <a:xfrm>
            <a:off x="3265714" y="5138057"/>
            <a:ext cx="4506686" cy="319314"/>
          </a:xfrm>
          <a:prstGeom prst="rect">
            <a:avLst/>
          </a:prstGeom>
          <a:solidFill>
            <a:srgbClr val="77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 y="5138057"/>
            <a:ext cx="3193143" cy="426719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7E8"/>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23" y="8649280"/>
            <a:ext cx="1024438" cy="539497"/>
          </a:xfrm>
          <a:prstGeom prst="rect">
            <a:avLst/>
          </a:prstGeom>
        </p:spPr>
      </p:pic>
      <p:sp>
        <p:nvSpPr>
          <p:cNvPr id="12" name="Rectangle 11"/>
          <p:cNvSpPr/>
          <p:nvPr/>
        </p:nvSpPr>
        <p:spPr>
          <a:xfrm>
            <a:off x="319314" y="1925214"/>
            <a:ext cx="2423886" cy="1200329"/>
          </a:xfrm>
          <a:prstGeom prst="rect">
            <a:avLst/>
          </a:prstGeom>
        </p:spPr>
        <p:txBody>
          <a:bodyPr wrap="square">
            <a:spAutoFit/>
          </a:bodyPr>
          <a:lstStyle/>
          <a:p>
            <a:r>
              <a:rPr lang="en-US" b="1" dirty="0" smtClean="0">
                <a:solidFill>
                  <a:srgbClr val="58595B"/>
                </a:solidFill>
                <a:latin typeface="Neutra Display" pitchFamily="50" charset="0"/>
              </a:rPr>
              <a:t>Reach the Influential</a:t>
            </a:r>
          </a:p>
          <a:p>
            <a:r>
              <a:rPr lang="en-US" b="1" dirty="0" smtClean="0">
                <a:solidFill>
                  <a:srgbClr val="58595B"/>
                </a:solidFill>
                <a:latin typeface="Neutra Display" pitchFamily="50" charset="0"/>
              </a:rPr>
              <a:t>Find “Hidden Buyers”</a:t>
            </a:r>
          </a:p>
          <a:p>
            <a:r>
              <a:rPr lang="en-US" b="1" dirty="0" smtClean="0">
                <a:solidFill>
                  <a:srgbClr val="58595B"/>
                </a:solidFill>
                <a:latin typeface="Neutra Display" pitchFamily="50" charset="0"/>
              </a:rPr>
              <a:t>Create Excitement</a:t>
            </a:r>
          </a:p>
          <a:p>
            <a:r>
              <a:rPr lang="en-US" b="1" dirty="0" smtClean="0">
                <a:solidFill>
                  <a:srgbClr val="58595B"/>
                </a:solidFill>
                <a:latin typeface="Neutra Display" pitchFamily="50" charset="0"/>
              </a:rPr>
              <a:t>Invitations to Open Houses</a:t>
            </a:r>
            <a:endParaRPr lang="en-US" b="1" dirty="0">
              <a:solidFill>
                <a:srgbClr val="58595B"/>
              </a:solidFill>
              <a:latin typeface="Neutra Display" pitchFamily="50" charset="0"/>
            </a:endParaRPr>
          </a:p>
        </p:txBody>
      </p:sp>
      <p:sp>
        <p:nvSpPr>
          <p:cNvPr id="13" name="Rectangle 12"/>
          <p:cNvSpPr/>
          <p:nvPr/>
        </p:nvSpPr>
        <p:spPr>
          <a:xfrm>
            <a:off x="304783" y="2104569"/>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2043" y="2373081"/>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2043" y="2648847"/>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04789" y="2917359"/>
            <a:ext cx="36576" cy="36576"/>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5584" y="5165172"/>
            <a:ext cx="3901974" cy="338374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5357" y="871"/>
            <a:ext cx="4497043" cy="506374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871"/>
            <a:ext cx="3265714" cy="5109193"/>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239" y="5443783"/>
            <a:ext cx="1932436" cy="999745"/>
          </a:xfrm>
          <a:prstGeom prst="rect">
            <a:avLst/>
          </a:prstGeom>
        </p:spPr>
      </p:pic>
      <p:sp>
        <p:nvSpPr>
          <p:cNvPr id="17" name="Rectangle 16"/>
          <p:cNvSpPr/>
          <p:nvPr/>
        </p:nvSpPr>
        <p:spPr>
          <a:xfrm>
            <a:off x="491670" y="6539016"/>
            <a:ext cx="2309588" cy="1569660"/>
          </a:xfrm>
          <a:prstGeom prst="rect">
            <a:avLst/>
          </a:prstGeom>
        </p:spPr>
        <p:txBody>
          <a:bodyPr wrap="square">
            <a:spAutoFit/>
          </a:bodyPr>
          <a:lstStyle/>
          <a:p>
            <a:pPr algn="just"/>
            <a:r>
              <a:rPr lang="en-US" sz="1200" dirty="0">
                <a:solidFill>
                  <a:srgbClr val="58595B"/>
                </a:solidFill>
                <a:latin typeface="Gill Sans MT" panose="020B0502020104020203" pitchFamily="34" charset="0"/>
              </a:rPr>
              <a:t>Individual property websites are a very useful tool when marketing your home online. The unique domain name is simply the property address—when typed into a web browser, it instantly pulls up that specific property details page or virtual tour. </a:t>
            </a:r>
          </a:p>
        </p:txBody>
      </p:sp>
      <p:sp>
        <p:nvSpPr>
          <p:cNvPr id="18" name="Rectangle 17"/>
          <p:cNvSpPr/>
          <p:nvPr/>
        </p:nvSpPr>
        <p:spPr>
          <a:xfrm>
            <a:off x="3558929" y="8777906"/>
            <a:ext cx="3406766" cy="520592"/>
          </a:xfrm>
          <a:prstGeom prst="rect">
            <a:avLst/>
          </a:prstGeom>
        </p:spPr>
        <p:txBody>
          <a:bodyPr wrap="none">
            <a:spAutoFit/>
          </a:bodyPr>
          <a:lstStyle/>
          <a:p>
            <a:r>
              <a:rPr lang="en-US" sz="2783" dirty="0" smtClean="0">
                <a:solidFill>
                  <a:srgbClr val="847879"/>
                </a:solidFill>
                <a:latin typeface="Neutra Display" pitchFamily="50" charset="0"/>
              </a:rPr>
              <a:t>www.</a:t>
            </a:r>
            <a:r>
              <a:rPr lang="en-US" sz="2783" b="1" dirty="0" smtClean="0">
                <a:solidFill>
                  <a:srgbClr val="847879"/>
                </a:solidFill>
                <a:latin typeface="Neutra Display" pitchFamily="50" charset="0"/>
              </a:rPr>
              <a:t>123NormanPlace</a:t>
            </a:r>
            <a:r>
              <a:rPr lang="en-US" sz="2783" dirty="0" smtClean="0">
                <a:solidFill>
                  <a:srgbClr val="847879"/>
                </a:solidFill>
                <a:latin typeface="Neutra Display" pitchFamily="50" charset="0"/>
              </a:rPr>
              <a:t>.com</a:t>
            </a:r>
            <a:endParaRPr lang="en-US" sz="2783" dirty="0">
              <a:solidFill>
                <a:srgbClr val="847879"/>
              </a:solidFill>
              <a:latin typeface="Neutra Display" pitchFamily="50" charset="0"/>
            </a:endParaRPr>
          </a:p>
        </p:txBody>
      </p:sp>
    </p:spTree>
    <p:extLst>
      <p:ext uri="{BB962C8B-B14F-4D97-AF65-F5344CB8AC3E}">
        <p14:creationId xmlns:p14="http://schemas.microsoft.com/office/powerpoint/2010/main" val="21673504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72400" cy="100583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379" y="4487740"/>
            <a:ext cx="6275069" cy="500177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381" y="3980252"/>
            <a:ext cx="1170433" cy="11399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038" y="4089254"/>
            <a:ext cx="4047752" cy="95097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878" y="6268936"/>
            <a:ext cx="1024130" cy="539497"/>
          </a:xfrm>
          <a:prstGeom prst="rect">
            <a:avLst/>
          </a:prstGeom>
        </p:spPr>
      </p:pic>
      <p:sp>
        <p:nvSpPr>
          <p:cNvPr id="11" name="Rectangle 10"/>
          <p:cNvSpPr/>
          <p:nvPr/>
        </p:nvSpPr>
        <p:spPr>
          <a:xfrm>
            <a:off x="462642" y="5068890"/>
            <a:ext cx="4631872" cy="338554"/>
          </a:xfrm>
          <a:prstGeom prst="rect">
            <a:avLst/>
          </a:prstGeom>
        </p:spPr>
        <p:txBody>
          <a:bodyPr wrap="square">
            <a:spAutoFit/>
          </a:bodyPr>
          <a:lstStyle/>
          <a:p>
            <a:r>
              <a:rPr lang="en-US" sz="1600" dirty="0">
                <a:solidFill>
                  <a:srgbClr val="B11E24"/>
                </a:solidFill>
                <a:latin typeface="Gill Sans MT" panose="020B0502020104020203" pitchFamily="34" charset="0"/>
              </a:rPr>
              <a:t>TAKING OPEN HOUSES BEYOND THE BASICS</a:t>
            </a:r>
          </a:p>
        </p:txBody>
      </p:sp>
      <p:sp>
        <p:nvSpPr>
          <p:cNvPr id="12" name="Rectangle 11"/>
          <p:cNvSpPr/>
          <p:nvPr/>
        </p:nvSpPr>
        <p:spPr>
          <a:xfrm>
            <a:off x="477159" y="5430522"/>
            <a:ext cx="3398157" cy="600164"/>
          </a:xfrm>
          <a:prstGeom prst="rect">
            <a:avLst/>
          </a:prstGeom>
        </p:spPr>
        <p:txBody>
          <a:bodyPr wrap="square">
            <a:spAutoFit/>
          </a:bodyPr>
          <a:lstStyle/>
          <a:p>
            <a:pPr algn="just"/>
            <a:r>
              <a:rPr lang="en-US" sz="1100" dirty="0">
                <a:solidFill>
                  <a:srgbClr val="58595B"/>
                </a:solidFill>
                <a:latin typeface="Gill Sans MT" panose="020B0502020104020203" pitchFamily="34" charset="0"/>
              </a:rPr>
              <a:t>Holding an open house is serious business. Below is a chart that shows you exactly how we can maximize open houses to sell your property.</a:t>
            </a:r>
          </a:p>
        </p:txBody>
      </p:sp>
    </p:spTree>
    <p:extLst>
      <p:ext uri="{BB962C8B-B14F-4D97-AF65-F5344CB8AC3E}">
        <p14:creationId xmlns:p14="http://schemas.microsoft.com/office/powerpoint/2010/main" val="645409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16709206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50"/>
            <a:ext cx="7772400" cy="98914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9282" y="4890802"/>
            <a:ext cx="931891" cy="355702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9259" y="1703317"/>
            <a:ext cx="2351485" cy="1620454"/>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61005" y="524076"/>
            <a:ext cx="1239617" cy="652816"/>
          </a:xfrm>
          <a:prstGeom prst="rect">
            <a:avLst/>
          </a:prstGeom>
        </p:spPr>
      </p:pic>
      <p:sp>
        <p:nvSpPr>
          <p:cNvPr id="11" name="Rectangle 10"/>
          <p:cNvSpPr/>
          <p:nvPr/>
        </p:nvSpPr>
        <p:spPr>
          <a:xfrm>
            <a:off x="4149270" y="3477417"/>
            <a:ext cx="3267529" cy="1323439"/>
          </a:xfrm>
          <a:prstGeom prst="rect">
            <a:avLst/>
          </a:prstGeom>
        </p:spPr>
        <p:txBody>
          <a:bodyPr wrap="square">
            <a:spAutoFit/>
          </a:bodyPr>
          <a:lstStyle/>
          <a:p>
            <a:pPr algn="just"/>
            <a:r>
              <a:rPr lang="en-US" sz="1600" dirty="0">
                <a:solidFill>
                  <a:srgbClr val="5CA8AA"/>
                </a:solidFill>
                <a:latin typeface="Gill Sans MT" panose="020B0502020104020203" pitchFamily="34" charset="0"/>
              </a:rPr>
              <a:t>Keller Williams is not your traditional Real Estate company.  </a:t>
            </a:r>
            <a:r>
              <a:rPr lang="en-US" sz="1200" dirty="0">
                <a:solidFill>
                  <a:schemeClr val="tx1">
                    <a:lumMod val="85000"/>
                    <a:lumOff val="15000"/>
                  </a:schemeClr>
                </a:solidFill>
                <a:latin typeface="Gill Sans MT" panose="020B0502020104020203" pitchFamily="34" charset="0"/>
              </a:rPr>
              <a:t>That is why it is not surprising that </a:t>
            </a:r>
            <a:r>
              <a:rPr lang="en-US" sz="1200" dirty="0" smtClean="0">
                <a:solidFill>
                  <a:schemeClr val="tx1">
                    <a:lumMod val="85000"/>
                    <a:lumOff val="15000"/>
                  </a:schemeClr>
                </a:solidFill>
                <a:latin typeface="Gill Sans MT" panose="020B0502020104020203" pitchFamily="34" charset="0"/>
              </a:rPr>
              <a:t>we are the #1 Real Estate Franchise in the World, by agent count. </a:t>
            </a:r>
          </a:p>
          <a:p>
            <a:pPr algn="just"/>
            <a:endParaRPr lang="en-US" sz="1200" dirty="0">
              <a:solidFill>
                <a:schemeClr val="tx1">
                  <a:lumMod val="85000"/>
                  <a:lumOff val="15000"/>
                </a:schemeClr>
              </a:solidFill>
              <a:latin typeface="Gill Sans MT" panose="020B0502020104020203" pitchFamily="34" charset="0"/>
            </a:endParaRPr>
          </a:p>
          <a:p>
            <a:pPr algn="just"/>
            <a:r>
              <a:rPr lang="en-US" sz="1200" dirty="0" smtClean="0">
                <a:solidFill>
                  <a:schemeClr val="tx1">
                    <a:lumMod val="85000"/>
                    <a:lumOff val="15000"/>
                  </a:schemeClr>
                </a:solidFill>
                <a:latin typeface="Gill Sans MT" panose="020B0502020104020203" pitchFamily="34" charset="0"/>
              </a:rPr>
              <a:t>Our </a:t>
            </a:r>
            <a:r>
              <a:rPr lang="en-US" sz="1200" dirty="0">
                <a:solidFill>
                  <a:schemeClr val="tx1">
                    <a:lumMod val="85000"/>
                    <a:lumOff val="15000"/>
                  </a:schemeClr>
                </a:solidFill>
                <a:latin typeface="Gill Sans MT" panose="020B0502020104020203" pitchFamily="34" charset="0"/>
              </a:rPr>
              <a:t>phenomenal growth </a:t>
            </a:r>
            <a:r>
              <a:rPr lang="en-US" sz="1200" dirty="0" smtClean="0">
                <a:solidFill>
                  <a:schemeClr val="tx1">
                    <a:lumMod val="85000"/>
                    <a:lumOff val="15000"/>
                  </a:schemeClr>
                </a:solidFill>
                <a:latin typeface="Gill Sans MT" panose="020B0502020104020203" pitchFamily="34" charset="0"/>
              </a:rPr>
              <a:t>is </a:t>
            </a:r>
            <a:r>
              <a:rPr lang="en-US" sz="1200" dirty="0">
                <a:solidFill>
                  <a:schemeClr val="tx1">
                    <a:lumMod val="85000"/>
                    <a:lumOff val="15000"/>
                  </a:schemeClr>
                </a:solidFill>
                <a:latin typeface="Gill Sans MT" panose="020B0502020104020203" pitchFamily="34" charset="0"/>
              </a:rPr>
              <a:t>only part of the story:</a:t>
            </a:r>
          </a:p>
        </p:txBody>
      </p:sp>
      <p:sp>
        <p:nvSpPr>
          <p:cNvPr id="12" name="Rectangle 11"/>
          <p:cNvSpPr/>
          <p:nvPr/>
        </p:nvSpPr>
        <p:spPr>
          <a:xfrm>
            <a:off x="4163786" y="5213250"/>
            <a:ext cx="3267528" cy="1754326"/>
          </a:xfrm>
          <a:prstGeom prst="rect">
            <a:avLst/>
          </a:prstGeom>
        </p:spPr>
        <p:txBody>
          <a:bodyPr wrap="square">
            <a:spAutoFit/>
          </a:bodyPr>
          <a:lstStyle/>
          <a:p>
            <a:pPr algn="just"/>
            <a:endParaRPr lang="en-US" sz="1200" dirty="0">
              <a:solidFill>
                <a:prstClr val="black"/>
              </a:solidFill>
              <a:latin typeface="Gill Sans MT" panose="020B0502020104020203" pitchFamily="34" charset="0"/>
            </a:endParaRPr>
          </a:p>
          <a:p>
            <a:pPr algn="just"/>
            <a:r>
              <a:rPr lang="en-US" sz="1200" dirty="0">
                <a:solidFill>
                  <a:prstClr val="black"/>
                </a:solidFill>
                <a:latin typeface="Gill Sans MT" panose="020B0502020104020203" pitchFamily="34" charset="0"/>
              </a:rPr>
              <a:t>A network of over </a:t>
            </a:r>
            <a:r>
              <a:rPr lang="en-US" sz="1200" dirty="0" smtClean="0">
                <a:solidFill>
                  <a:prstClr val="black"/>
                </a:solidFill>
                <a:latin typeface="Gill Sans MT" panose="020B0502020104020203" pitchFamily="34" charset="0"/>
              </a:rPr>
              <a:t>180,000 </a:t>
            </a:r>
            <a:r>
              <a:rPr lang="en-US" sz="1200" dirty="0">
                <a:solidFill>
                  <a:prstClr val="black"/>
                </a:solidFill>
                <a:latin typeface="Gill Sans MT" panose="020B0502020104020203" pitchFamily="34" charset="0"/>
              </a:rPr>
              <a:t>real estate </a:t>
            </a:r>
            <a:r>
              <a:rPr lang="en-US" sz="1200" dirty="0" smtClean="0">
                <a:solidFill>
                  <a:prstClr val="black"/>
                </a:solidFill>
                <a:latin typeface="Gill Sans MT" panose="020B0502020104020203" pitchFamily="34" charset="0"/>
              </a:rPr>
              <a:t>consultants</a:t>
            </a:r>
          </a:p>
          <a:p>
            <a:pPr algn="just"/>
            <a:endParaRPr lang="en-US" sz="1200" dirty="0">
              <a:solidFill>
                <a:prstClr val="black"/>
              </a:solidFill>
              <a:latin typeface="Gill Sans MT" panose="020B0502020104020203" pitchFamily="34" charset="0"/>
            </a:endParaRPr>
          </a:p>
          <a:p>
            <a:pPr algn="just"/>
            <a:r>
              <a:rPr lang="en-US" sz="1200" dirty="0" smtClean="0">
                <a:solidFill>
                  <a:prstClr val="black"/>
                </a:solidFill>
                <a:latin typeface="Gill Sans MT" panose="020B0502020104020203" pitchFamily="34" charset="0"/>
              </a:rPr>
              <a:t>1000+ offices worldwide</a:t>
            </a:r>
            <a:endParaRPr lang="en-US" sz="1200" dirty="0">
              <a:solidFill>
                <a:prstClr val="black"/>
              </a:solidFill>
              <a:latin typeface="Gill Sans MT" panose="020B0502020104020203" pitchFamily="34" charset="0"/>
            </a:endParaRPr>
          </a:p>
          <a:p>
            <a:pPr algn="just"/>
            <a:endParaRPr lang="en-US" sz="1200" dirty="0">
              <a:solidFill>
                <a:prstClr val="black"/>
              </a:solidFill>
              <a:latin typeface="Gill Sans MT" panose="020B0502020104020203" pitchFamily="34" charset="0"/>
            </a:endParaRPr>
          </a:p>
          <a:p>
            <a:pPr algn="just"/>
            <a:r>
              <a:rPr lang="en-US" sz="1200" dirty="0">
                <a:solidFill>
                  <a:prstClr val="black"/>
                </a:solidFill>
                <a:latin typeface="Gill Sans MT" panose="020B0502020104020203" pitchFamily="34" charset="0"/>
              </a:rPr>
              <a:t>Excellence in cutting-edge </a:t>
            </a:r>
            <a:r>
              <a:rPr lang="en-US" sz="1200" dirty="0" smtClean="0">
                <a:solidFill>
                  <a:prstClr val="black"/>
                </a:solidFill>
                <a:latin typeface="Gill Sans MT" panose="020B0502020104020203" pitchFamily="34" charset="0"/>
              </a:rPr>
              <a:t>technology, real estate training, coaching and education</a:t>
            </a:r>
            <a:endParaRPr lang="en-US" sz="1200" dirty="0">
              <a:solidFill>
                <a:prstClr val="black"/>
              </a:solidFill>
              <a:latin typeface="Gill Sans MT" panose="020B0502020104020203" pitchFamily="34" charset="0"/>
            </a:endParaRPr>
          </a:p>
          <a:p>
            <a:pPr algn="just"/>
            <a:endParaRPr lang="en-US" sz="1200" dirty="0">
              <a:solidFill>
                <a:prstClr val="black"/>
              </a:solidFill>
              <a:latin typeface="Gill Sans MT" panose="020B0502020104020203" pitchFamily="34" charset="0"/>
            </a:endParaRPr>
          </a:p>
        </p:txBody>
      </p:sp>
    </p:spTree>
    <p:extLst>
      <p:ext uri="{BB962C8B-B14F-4D97-AF65-F5344CB8AC3E}">
        <p14:creationId xmlns:p14="http://schemas.microsoft.com/office/powerpoint/2010/main" val="3393243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984227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sp>
        <p:nvSpPr>
          <p:cNvPr id="16" name="Rectangle 15"/>
          <p:cNvSpPr/>
          <p:nvPr/>
        </p:nvSpPr>
        <p:spPr>
          <a:xfrm>
            <a:off x="7366000" y="3695700"/>
            <a:ext cx="406400" cy="30861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22600" y="3695700"/>
            <a:ext cx="4292600" cy="30861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931090" y="8291166"/>
            <a:ext cx="4231956" cy="938605"/>
            <a:chOff x="2931090" y="8291166"/>
            <a:chExt cx="4231956" cy="938605"/>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4431" y="8291166"/>
              <a:ext cx="1018376" cy="539497"/>
            </a:xfrm>
            <a:prstGeom prst="rect">
              <a:avLst/>
            </a:prstGeom>
          </p:spPr>
        </p:pic>
        <p:sp>
          <p:nvSpPr>
            <p:cNvPr id="10" name="Rectangle 9"/>
            <p:cNvSpPr/>
            <p:nvPr/>
          </p:nvSpPr>
          <p:spPr>
            <a:xfrm>
              <a:off x="2931090" y="8849911"/>
              <a:ext cx="4231956" cy="379860"/>
            </a:xfrm>
            <a:prstGeom prst="rect">
              <a:avLst/>
            </a:prstGeom>
          </p:spPr>
          <p:txBody>
            <a:bodyPr wrap="square" lIns="101867" tIns="50933" rIns="101867" bIns="50933">
              <a:spAutoFit/>
            </a:bodyPr>
            <a:lstStyle/>
            <a:p>
              <a:pPr algn="just"/>
              <a:r>
                <a:rPr lang="en-US" sz="600" dirty="0">
                  <a:solidFill>
                    <a:srgbClr val="59585B"/>
                  </a:solidFill>
                  <a:latin typeface="Arial Narrow" panose="020B0606020202030204" pitchFamily="34" charset="0"/>
                </a:rPr>
                <a:t>The information provided herein has been gathered from sources which are proprietary to Keller Williams Realty.  As such, we understand this report to be for the private and confidential use of Keller Williams Realty, its’ representatives, and you, the property owner.  Accordingly, this report should not be copied, reproduced or distributed in any way to third parties without our prior mutual agreement.</a:t>
              </a:r>
            </a:p>
          </p:txBody>
        </p:sp>
      </p:grpSp>
      <p:pic>
        <p:nvPicPr>
          <p:cNvPr id="12" name="Picture 11"/>
          <p:cNvPicPr>
            <a:picLocks/>
          </p:cNvPicPr>
          <p:nvPr/>
        </p:nvPicPr>
        <p:blipFill>
          <a:blip r:embed="rId6">
            <a:extLst>
              <a:ext uri="{28A0092B-C50C-407E-A947-70E740481C1C}">
                <a14:useLocalDpi xmlns:a14="http://schemas.microsoft.com/office/drawing/2010/main" val="0"/>
              </a:ext>
            </a:extLst>
          </a:blip>
          <a:stretch>
            <a:fillRect/>
          </a:stretch>
        </p:blipFill>
        <p:spPr>
          <a:xfrm>
            <a:off x="3068228" y="3735739"/>
            <a:ext cx="4215384" cy="3017520"/>
          </a:xfrm>
          <a:prstGeom prst="rect">
            <a:avLst/>
          </a:prstGeom>
        </p:spPr>
      </p:pic>
      <p:sp>
        <p:nvSpPr>
          <p:cNvPr id="14" name="TextBox 13"/>
          <p:cNvSpPr txBox="1"/>
          <p:nvPr/>
        </p:nvSpPr>
        <p:spPr>
          <a:xfrm>
            <a:off x="4366419" y="1260273"/>
            <a:ext cx="2768669" cy="696228"/>
          </a:xfrm>
          <a:prstGeom prst="rect">
            <a:avLst/>
          </a:prstGeom>
          <a:noFill/>
        </p:spPr>
        <p:txBody>
          <a:bodyPr wrap="none" lIns="101867" tIns="50933" rIns="101867" bIns="50933" rtlCol="0">
            <a:spAutoFit/>
          </a:bodyPr>
          <a:lstStyle/>
          <a:p>
            <a:r>
              <a:rPr lang="en-US" sz="1928" dirty="0">
                <a:solidFill>
                  <a:srgbClr val="6D6E71"/>
                </a:solidFill>
                <a:latin typeface="Acens" panose="02000505000000020004" pitchFamily="2" charset="0"/>
                <a:cs typeface="Acens" panose="02000505000000020004" pitchFamily="2" charset="0"/>
              </a:rPr>
              <a:t>PREPARED FOR THE </a:t>
            </a:r>
            <a:r>
              <a:rPr lang="en-US" sz="1928" dirty="0" smtClean="0">
                <a:solidFill>
                  <a:srgbClr val="6D6E71"/>
                </a:solidFill>
                <a:latin typeface="Acens" panose="02000505000000020004" pitchFamily="2" charset="0"/>
                <a:cs typeface="Acens" panose="02000505000000020004" pitchFamily="2" charset="0"/>
              </a:rPr>
              <a:t/>
            </a:r>
            <a:br>
              <a:rPr lang="en-US" sz="1928" dirty="0" smtClean="0">
                <a:solidFill>
                  <a:srgbClr val="6D6E71"/>
                </a:solidFill>
                <a:latin typeface="Acens" panose="02000505000000020004" pitchFamily="2" charset="0"/>
                <a:cs typeface="Acens" panose="02000505000000020004" pitchFamily="2" charset="0"/>
              </a:rPr>
            </a:br>
            <a:r>
              <a:rPr lang="en-US" sz="1928" dirty="0" smtClean="0">
                <a:solidFill>
                  <a:srgbClr val="6D6E71"/>
                </a:solidFill>
                <a:latin typeface="Acens" panose="02000505000000020004" pitchFamily="2" charset="0"/>
                <a:cs typeface="Acens" panose="02000505000000020004" pitchFamily="2" charset="0"/>
              </a:rPr>
              <a:t>EXCLUSIVE </a:t>
            </a:r>
            <a:r>
              <a:rPr lang="en-US" sz="1928" dirty="0">
                <a:solidFill>
                  <a:srgbClr val="6D6E71"/>
                </a:solidFill>
                <a:latin typeface="Acens" panose="02000505000000020004" pitchFamily="2" charset="0"/>
                <a:cs typeface="Acens" panose="02000505000000020004" pitchFamily="2" charset="0"/>
              </a:rPr>
              <a:t>USE </a:t>
            </a:r>
            <a:r>
              <a:rPr lang="en-US" sz="1928" dirty="0" smtClean="0">
                <a:solidFill>
                  <a:srgbClr val="6D6E71"/>
                </a:solidFill>
                <a:latin typeface="Acens" panose="02000505000000020004" pitchFamily="2" charset="0"/>
                <a:cs typeface="Acens" panose="02000505000000020004" pitchFamily="2" charset="0"/>
              </a:rPr>
              <a:t>OF:</a:t>
            </a:r>
            <a:endParaRPr lang="en-US" sz="1928" dirty="0">
              <a:solidFill>
                <a:srgbClr val="6D6E71"/>
              </a:solidFill>
              <a:latin typeface="Acens" panose="02000505000000020004" pitchFamily="2" charset="0"/>
              <a:cs typeface="Acens" panose="02000505000000020004" pitchFamily="2" charset="0"/>
            </a:endParaRPr>
          </a:p>
        </p:txBody>
      </p:sp>
      <p:sp>
        <p:nvSpPr>
          <p:cNvPr id="15" name="TextBox 14"/>
          <p:cNvSpPr txBox="1"/>
          <p:nvPr/>
        </p:nvSpPr>
        <p:spPr>
          <a:xfrm>
            <a:off x="4303789" y="2591495"/>
            <a:ext cx="3062211" cy="773814"/>
          </a:xfrm>
          <a:prstGeom prst="rect">
            <a:avLst/>
          </a:prstGeom>
          <a:noFill/>
        </p:spPr>
        <p:txBody>
          <a:bodyPr wrap="square" lIns="101867" tIns="50933" rIns="101867" bIns="50933" rtlCol="0">
            <a:spAutoFit/>
          </a:bodyPr>
          <a:lstStyle/>
          <a:p>
            <a:r>
              <a:rPr lang="en-US" sz="1560" dirty="0">
                <a:solidFill>
                  <a:srgbClr val="5CA8AA"/>
                </a:solidFill>
                <a:latin typeface="Gill Sans MT" panose="020B0502020104020203" pitchFamily="34" charset="0"/>
              </a:rPr>
              <a:t>CLIENT’S NAME</a:t>
            </a:r>
            <a:endParaRPr lang="en-US" sz="1560" dirty="0">
              <a:solidFill>
                <a:srgbClr val="669999"/>
              </a:solidFill>
              <a:latin typeface="wusmgillsansbold" pitchFamily="2" charset="0"/>
            </a:endParaRPr>
          </a:p>
          <a:p>
            <a:r>
              <a:rPr lang="en-US" sz="1400" dirty="0">
                <a:solidFill>
                  <a:srgbClr val="58595B"/>
                </a:solidFill>
                <a:latin typeface="Gill Sans MT" panose="020B0502020104020203" pitchFamily="34" charset="0"/>
              </a:rPr>
              <a:t>12345 ANYSTREET DRIVE, </a:t>
            </a:r>
            <a:r>
              <a:rPr lang="en-US" sz="1400" dirty="0" smtClean="0">
                <a:solidFill>
                  <a:srgbClr val="58595B"/>
                </a:solidFill>
                <a:latin typeface="Gill Sans MT" panose="020B0502020104020203" pitchFamily="34" charset="0"/>
              </a:rPr>
              <a:t/>
            </a:r>
            <a:br>
              <a:rPr lang="en-US" sz="1400" dirty="0" smtClean="0">
                <a:solidFill>
                  <a:srgbClr val="58595B"/>
                </a:solidFill>
                <a:latin typeface="Gill Sans MT" panose="020B0502020104020203" pitchFamily="34" charset="0"/>
              </a:rPr>
            </a:br>
            <a:r>
              <a:rPr lang="en-US" sz="1400" dirty="0" smtClean="0">
                <a:solidFill>
                  <a:srgbClr val="58595B"/>
                </a:solidFill>
                <a:latin typeface="Gill Sans MT" panose="020B0502020104020203" pitchFamily="34" charset="0"/>
              </a:rPr>
              <a:t>ANYCITY</a:t>
            </a:r>
            <a:r>
              <a:rPr lang="en-US" sz="1400" dirty="0">
                <a:solidFill>
                  <a:srgbClr val="58595B"/>
                </a:solidFill>
                <a:latin typeface="Gill Sans MT" panose="020B0502020104020203" pitchFamily="34" charset="0"/>
              </a:rPr>
              <a:t>, </a:t>
            </a:r>
            <a:r>
              <a:rPr lang="en-US" sz="1400" dirty="0" smtClean="0">
                <a:solidFill>
                  <a:srgbClr val="58595B"/>
                </a:solidFill>
                <a:latin typeface="Gill Sans MT" panose="020B0502020104020203" pitchFamily="34" charset="0"/>
              </a:rPr>
              <a:t> ANYSTATE  000000</a:t>
            </a:r>
            <a:endParaRPr lang="en-US" sz="1400" dirty="0">
              <a:solidFill>
                <a:srgbClr val="58595B"/>
              </a:solidFill>
              <a:latin typeface="Gill Sans MT" panose="020B0502020104020203" pitchFamily="34" charset="0"/>
            </a:endParaRPr>
          </a:p>
        </p:txBody>
      </p:sp>
    </p:spTree>
    <p:extLst>
      <p:ext uri="{BB962C8B-B14F-4D97-AF65-F5344CB8AC3E}">
        <p14:creationId xmlns:p14="http://schemas.microsoft.com/office/powerpoint/2010/main" val="3097111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7771622" cy="98817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497" y="382894"/>
            <a:ext cx="4172720" cy="816268"/>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890" y="8419847"/>
            <a:ext cx="1239617" cy="652816"/>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2186" y="7208472"/>
            <a:ext cx="3299436" cy="2185420"/>
          </a:xfrm>
          <a:prstGeom prst="rect">
            <a:avLst/>
          </a:prstGeom>
        </p:spPr>
      </p:pic>
      <p:sp>
        <p:nvSpPr>
          <p:cNvPr id="8" name="Rectangle 7"/>
          <p:cNvSpPr/>
          <p:nvPr/>
        </p:nvSpPr>
        <p:spPr>
          <a:xfrm>
            <a:off x="346529" y="1851294"/>
            <a:ext cx="4152900" cy="1785104"/>
          </a:xfrm>
          <a:prstGeom prst="rect">
            <a:avLst/>
          </a:prstGeom>
        </p:spPr>
        <p:txBody>
          <a:bodyPr wrap="square">
            <a:spAutoFit/>
          </a:bodyPr>
          <a:lstStyle/>
          <a:p>
            <a:pPr lvl="0" defTabSz="1018824" eaLnBrk="0" fontAlgn="base" hangingPunct="0">
              <a:spcBef>
                <a:spcPct val="0"/>
              </a:spcBef>
              <a:spcAft>
                <a:spcPct val="0"/>
              </a:spcAft>
            </a:pPr>
            <a:r>
              <a:rPr lang="en-US" sz="1100" dirty="0">
                <a:solidFill>
                  <a:prstClr val="black"/>
                </a:solidFill>
                <a:latin typeface="Gill Sans MT" panose="020B0502020104020203" pitchFamily="34" charset="0"/>
                <a:cs typeface="Arial" charset="0"/>
              </a:rPr>
              <a:t>In August 2017, Keller Williams announced a $1 billion fund to fuel all the R&amp;D and M&amp;A required to build the real estate industry's preferred platform. With resources in place, KW remains focused on building technology that empowers agents to provide the best CONSUMER EXPERIENCE.</a:t>
            </a:r>
          </a:p>
          <a:p>
            <a:pPr lvl="0" defTabSz="1018824" eaLnBrk="0" fontAlgn="base" hangingPunct="0">
              <a:spcBef>
                <a:spcPct val="0"/>
              </a:spcBef>
              <a:spcAft>
                <a:spcPct val="0"/>
              </a:spcAft>
            </a:pPr>
            <a:endParaRPr lang="en-US" sz="1100" dirty="0">
              <a:solidFill>
                <a:prstClr val="black"/>
              </a:solidFill>
              <a:latin typeface="Gill Sans MT" panose="020B0502020104020203" pitchFamily="34" charset="0"/>
              <a:cs typeface="Arial" charset="0"/>
            </a:endParaRPr>
          </a:p>
          <a:p>
            <a:pPr lvl="0" defTabSz="1018824" eaLnBrk="0" fontAlgn="base" hangingPunct="0">
              <a:spcBef>
                <a:spcPct val="0"/>
              </a:spcBef>
              <a:spcAft>
                <a:spcPct val="0"/>
              </a:spcAft>
            </a:pPr>
            <a:r>
              <a:rPr lang="en-US" sz="1100" dirty="0">
                <a:solidFill>
                  <a:prstClr val="black"/>
                </a:solidFill>
                <a:latin typeface="Gill Sans MT" panose="020B0502020104020203" pitchFamily="34" charset="0"/>
                <a:cs typeface="Arial" charset="0"/>
              </a:rPr>
              <a:t>Keller Williams also is developing a new consumer app. This new home search experience will empower agents and consumers alike, uniting them inside one central point for communication, on-demand information and collaboration.</a:t>
            </a:r>
          </a:p>
        </p:txBody>
      </p:sp>
      <p:sp>
        <p:nvSpPr>
          <p:cNvPr id="17" name="Rectangle 16"/>
          <p:cNvSpPr/>
          <p:nvPr/>
        </p:nvSpPr>
        <p:spPr>
          <a:xfrm>
            <a:off x="339271" y="3948606"/>
            <a:ext cx="4132137" cy="938719"/>
          </a:xfrm>
          <a:prstGeom prst="rect">
            <a:avLst/>
          </a:prstGeom>
        </p:spPr>
        <p:txBody>
          <a:bodyPr wrap="square">
            <a:spAutoFit/>
          </a:bodyPr>
          <a:lstStyle/>
          <a:p>
            <a:r>
              <a:rPr lang="en-US" sz="1100" dirty="0">
                <a:latin typeface="Gill Sans MT" panose="020B0502020104020203" pitchFamily="34" charset="0"/>
              </a:rPr>
              <a:t>Keller Williams Realty was designed to reward agents for working together. Based on the belief that we are all more successful if we strive toward a </a:t>
            </a:r>
            <a:r>
              <a:rPr lang="en-US" sz="1100" dirty="0" smtClean="0">
                <a:latin typeface="Gill Sans MT" panose="020B0502020104020203" pitchFamily="34" charset="0"/>
              </a:rPr>
              <a:t>common </a:t>
            </a:r>
            <a:r>
              <a:rPr lang="en-US" sz="1100" dirty="0">
                <a:latin typeface="Gill Sans MT" panose="020B0502020104020203" pitchFamily="34" charset="0"/>
              </a:rPr>
              <a:t>goal rather than our individual interests, I’m confident that every </a:t>
            </a:r>
            <a:r>
              <a:rPr lang="en-US" sz="1100" dirty="0" smtClean="0">
                <a:latin typeface="Gill Sans MT" panose="020B0502020104020203" pitchFamily="34" charset="0"/>
              </a:rPr>
              <a:t>Keller </a:t>
            </a:r>
            <a:r>
              <a:rPr lang="en-US" sz="1100" dirty="0">
                <a:latin typeface="Gill Sans MT" panose="020B0502020104020203" pitchFamily="34" charset="0"/>
              </a:rPr>
              <a:t>Williams professional shares the common goal of serving you, my </a:t>
            </a:r>
            <a:r>
              <a:rPr lang="en-US" sz="1100" dirty="0" smtClean="0">
                <a:latin typeface="Gill Sans MT" panose="020B0502020104020203" pitchFamily="34" charset="0"/>
              </a:rPr>
              <a:t>client</a:t>
            </a:r>
            <a:r>
              <a:rPr lang="en-US" sz="1100" dirty="0">
                <a:latin typeface="Gill Sans MT" panose="020B0502020104020203" pitchFamily="34" charset="0"/>
              </a:rPr>
              <a:t>, in the best way possible. </a:t>
            </a:r>
          </a:p>
        </p:txBody>
      </p:sp>
      <p:sp>
        <p:nvSpPr>
          <p:cNvPr id="18" name="Rectangle 17"/>
          <p:cNvSpPr/>
          <p:nvPr/>
        </p:nvSpPr>
        <p:spPr>
          <a:xfrm>
            <a:off x="346527" y="5196838"/>
            <a:ext cx="4124881" cy="769441"/>
          </a:xfrm>
          <a:prstGeom prst="rect">
            <a:avLst/>
          </a:prstGeom>
        </p:spPr>
        <p:txBody>
          <a:bodyPr wrap="square">
            <a:spAutoFit/>
          </a:bodyPr>
          <a:lstStyle/>
          <a:p>
            <a:pPr algn="just"/>
            <a:r>
              <a:rPr lang="en-US" sz="1100" dirty="0">
                <a:latin typeface="Gill Sans MT" panose="020B0502020104020203" pitchFamily="34" charset="0"/>
              </a:rPr>
              <a:t>Keller Williams Realty helps me stay ahead of trends in the real estate industry through its comprehensive, industry-leading training curriculum and research resources. It’s what prepares me to provide you with unparalleled service. </a:t>
            </a:r>
          </a:p>
        </p:txBody>
      </p:sp>
      <p:sp>
        <p:nvSpPr>
          <p:cNvPr id="19" name="Rectangle 18"/>
          <p:cNvSpPr/>
          <p:nvPr/>
        </p:nvSpPr>
        <p:spPr>
          <a:xfrm>
            <a:off x="339272" y="7540893"/>
            <a:ext cx="4088593" cy="600164"/>
          </a:xfrm>
          <a:prstGeom prst="rect">
            <a:avLst/>
          </a:prstGeom>
        </p:spPr>
        <p:txBody>
          <a:bodyPr wrap="square">
            <a:spAutoFit/>
          </a:bodyPr>
          <a:lstStyle/>
          <a:p>
            <a:r>
              <a:rPr lang="en-US" sz="1100" dirty="0">
                <a:latin typeface="Gill Sans MT" panose="020B0502020104020203" pitchFamily="34" charset="0"/>
              </a:rPr>
              <a:t>I’m proud to work with the largest real estate franchise in the World by agent count.  It’s proof that when you offer a superior level service, the word </a:t>
            </a:r>
            <a:r>
              <a:rPr lang="en-US" sz="1100" dirty="0" smtClean="0">
                <a:latin typeface="Gill Sans MT" panose="020B0502020104020203" pitchFamily="34" charset="0"/>
              </a:rPr>
              <a:t>spreads </a:t>
            </a:r>
            <a:r>
              <a:rPr lang="en-US" sz="1100" dirty="0">
                <a:latin typeface="Gill Sans MT" panose="020B0502020104020203" pitchFamily="34" charset="0"/>
              </a:rPr>
              <a:t>fast.</a:t>
            </a:r>
          </a:p>
        </p:txBody>
      </p:sp>
      <p:sp>
        <p:nvSpPr>
          <p:cNvPr id="20" name="Rectangle 19"/>
          <p:cNvSpPr/>
          <p:nvPr/>
        </p:nvSpPr>
        <p:spPr>
          <a:xfrm>
            <a:off x="332856" y="1629612"/>
            <a:ext cx="1231427" cy="276999"/>
          </a:xfrm>
          <a:prstGeom prst="rect">
            <a:avLst/>
          </a:prstGeom>
        </p:spPr>
        <p:txBody>
          <a:bodyPr wrap="none">
            <a:spAutoFit/>
          </a:bodyPr>
          <a:lstStyle/>
          <a:p>
            <a:r>
              <a:rPr lang="en-US" sz="1200" dirty="0">
                <a:solidFill>
                  <a:srgbClr val="5CA8AA"/>
                </a:solidFill>
                <a:latin typeface="Gill Sans MT" panose="020B0502020104020203" pitchFamily="34" charset="0"/>
              </a:rPr>
              <a:t>TECHNOLOGY</a:t>
            </a:r>
          </a:p>
        </p:txBody>
      </p:sp>
      <p:sp>
        <p:nvSpPr>
          <p:cNvPr id="21" name="Rectangle 20"/>
          <p:cNvSpPr/>
          <p:nvPr/>
        </p:nvSpPr>
        <p:spPr>
          <a:xfrm>
            <a:off x="340114" y="3697898"/>
            <a:ext cx="1052148" cy="276999"/>
          </a:xfrm>
          <a:prstGeom prst="rect">
            <a:avLst/>
          </a:prstGeom>
        </p:spPr>
        <p:txBody>
          <a:bodyPr wrap="none">
            <a:spAutoFit/>
          </a:bodyPr>
          <a:lstStyle/>
          <a:p>
            <a:r>
              <a:rPr lang="en-US" sz="1200" dirty="0" smtClean="0">
                <a:solidFill>
                  <a:srgbClr val="5CA8AA"/>
                </a:solidFill>
                <a:latin typeface="Gill Sans MT" panose="020B0502020104020203" pitchFamily="34" charset="0"/>
              </a:rPr>
              <a:t>TEAMWORK</a:t>
            </a:r>
            <a:endParaRPr lang="en-US" sz="1200" dirty="0">
              <a:solidFill>
                <a:srgbClr val="5CA8AA"/>
              </a:solidFill>
              <a:latin typeface="Gill Sans MT" panose="020B0502020104020203" pitchFamily="34" charset="0"/>
            </a:endParaRPr>
          </a:p>
        </p:txBody>
      </p:sp>
      <p:sp>
        <p:nvSpPr>
          <p:cNvPr id="22" name="Rectangle 21"/>
          <p:cNvSpPr/>
          <p:nvPr/>
        </p:nvSpPr>
        <p:spPr>
          <a:xfrm>
            <a:off x="361886" y="4917100"/>
            <a:ext cx="1145122" cy="276999"/>
          </a:xfrm>
          <a:prstGeom prst="rect">
            <a:avLst/>
          </a:prstGeom>
        </p:spPr>
        <p:txBody>
          <a:bodyPr wrap="none">
            <a:spAutoFit/>
          </a:bodyPr>
          <a:lstStyle/>
          <a:p>
            <a:r>
              <a:rPr lang="en-US" sz="1200" dirty="0" smtClean="0">
                <a:solidFill>
                  <a:srgbClr val="5CA8AA"/>
                </a:solidFill>
                <a:latin typeface="Gill Sans MT" panose="020B0502020104020203" pitchFamily="34" charset="0"/>
              </a:rPr>
              <a:t>KNOWLEDGE</a:t>
            </a:r>
            <a:endParaRPr lang="en-US" sz="1200" dirty="0">
              <a:solidFill>
                <a:srgbClr val="5CA8AA"/>
              </a:solidFill>
              <a:latin typeface="Gill Sans MT" panose="020B0502020104020203" pitchFamily="34" charset="0"/>
            </a:endParaRPr>
          </a:p>
        </p:txBody>
      </p:sp>
      <p:sp>
        <p:nvSpPr>
          <p:cNvPr id="23" name="Rectangle 22"/>
          <p:cNvSpPr/>
          <p:nvPr/>
        </p:nvSpPr>
        <p:spPr>
          <a:xfrm>
            <a:off x="354632" y="6005671"/>
            <a:ext cx="995785" cy="276999"/>
          </a:xfrm>
          <a:prstGeom prst="rect">
            <a:avLst/>
          </a:prstGeom>
        </p:spPr>
        <p:txBody>
          <a:bodyPr wrap="none">
            <a:spAutoFit/>
          </a:bodyPr>
          <a:lstStyle/>
          <a:p>
            <a:r>
              <a:rPr lang="en-US" sz="1200" dirty="0" smtClean="0">
                <a:solidFill>
                  <a:srgbClr val="5CA8AA"/>
                </a:solidFill>
                <a:latin typeface="Gill Sans MT" panose="020B0502020104020203" pitchFamily="34" charset="0"/>
              </a:rPr>
              <a:t>RELIABILITY</a:t>
            </a:r>
            <a:endParaRPr lang="en-US" sz="1200" dirty="0">
              <a:solidFill>
                <a:srgbClr val="5CA8AA"/>
              </a:solidFill>
              <a:latin typeface="Gill Sans MT" panose="020B0502020104020203" pitchFamily="34" charset="0"/>
            </a:endParaRPr>
          </a:p>
        </p:txBody>
      </p:sp>
      <p:sp>
        <p:nvSpPr>
          <p:cNvPr id="24" name="Rectangle 23"/>
          <p:cNvSpPr/>
          <p:nvPr/>
        </p:nvSpPr>
        <p:spPr>
          <a:xfrm>
            <a:off x="353784" y="6256380"/>
            <a:ext cx="4146652" cy="938719"/>
          </a:xfrm>
          <a:prstGeom prst="rect">
            <a:avLst/>
          </a:prstGeom>
        </p:spPr>
        <p:txBody>
          <a:bodyPr wrap="square">
            <a:spAutoFit/>
          </a:bodyPr>
          <a:lstStyle/>
          <a:p>
            <a:r>
              <a:rPr lang="en-US" sz="1100" dirty="0">
                <a:latin typeface="Gill Sans MT" panose="020B0502020104020203" pitchFamily="34" charset="0"/>
              </a:rPr>
              <a:t>Founded on the principles of trust and honesty, Keller Williams Realty emphasizes the importance of having the integrity to do the right thing, always putting your needs first. It reinforces my belief that my success is ultimately determined by the legacy I leave with each client I serve.</a:t>
            </a:r>
          </a:p>
        </p:txBody>
      </p:sp>
      <p:sp>
        <p:nvSpPr>
          <p:cNvPr id="25" name="Rectangle 24"/>
          <p:cNvSpPr/>
          <p:nvPr/>
        </p:nvSpPr>
        <p:spPr>
          <a:xfrm>
            <a:off x="324758" y="7245746"/>
            <a:ext cx="1334276" cy="276999"/>
          </a:xfrm>
          <a:prstGeom prst="rect">
            <a:avLst/>
          </a:prstGeom>
        </p:spPr>
        <p:txBody>
          <a:bodyPr wrap="none">
            <a:spAutoFit/>
          </a:bodyPr>
          <a:lstStyle/>
          <a:p>
            <a:r>
              <a:rPr lang="en-US" sz="1200" dirty="0" smtClean="0">
                <a:solidFill>
                  <a:srgbClr val="5CA8AA"/>
                </a:solidFill>
                <a:latin typeface="Gill Sans MT" panose="020B0502020104020203" pitchFamily="34" charset="0"/>
              </a:rPr>
              <a:t>TRACK RECORD</a:t>
            </a:r>
            <a:endParaRPr lang="en-US" sz="1200" dirty="0">
              <a:solidFill>
                <a:srgbClr val="5CA8AA"/>
              </a:solidFill>
              <a:latin typeface="Gill Sans MT" panose="020B0502020104020203" pitchFamily="34" charset="0"/>
            </a:endParaRPr>
          </a:p>
        </p:txBody>
      </p:sp>
    </p:spTree>
    <p:extLst>
      <p:ext uri="{BB962C8B-B14F-4D97-AF65-F5344CB8AC3E}">
        <p14:creationId xmlns:p14="http://schemas.microsoft.com/office/powerpoint/2010/main" val="4262879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2399" cy="9372140"/>
          </a:xfrm>
          <a:prstGeom prst="rect">
            <a:avLst/>
          </a:prstGeom>
        </p:spPr>
      </p:pic>
    </p:spTree>
    <p:extLst>
      <p:ext uri="{BB962C8B-B14F-4D97-AF65-F5344CB8AC3E}">
        <p14:creationId xmlns:p14="http://schemas.microsoft.com/office/powerpoint/2010/main" val="42678661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2"/>
            <a:ext cx="7772400" cy="9717023"/>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174" y="5669709"/>
            <a:ext cx="4757938" cy="362480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0713" y="7707083"/>
            <a:ext cx="2150027" cy="1425231"/>
          </a:xfrm>
          <a:prstGeom prst="rect">
            <a:avLst/>
          </a:prstGeom>
        </p:spPr>
      </p:pic>
      <p:sp>
        <p:nvSpPr>
          <p:cNvPr id="5" name="Rectangle 4"/>
          <p:cNvSpPr/>
          <p:nvPr/>
        </p:nvSpPr>
        <p:spPr>
          <a:xfrm>
            <a:off x="402333" y="4166440"/>
            <a:ext cx="7145096" cy="1754326"/>
          </a:xfrm>
          <a:prstGeom prst="rect">
            <a:avLst/>
          </a:prstGeom>
        </p:spPr>
        <p:txBody>
          <a:bodyPr wrap="square">
            <a:spAutoFit/>
          </a:bodyPr>
          <a:lstStyle/>
          <a:p>
            <a:pPr marL="171450" indent="-171450">
              <a:buFont typeface="Arial" panose="020B0604020202020204" pitchFamily="34" charset="0"/>
              <a:buChar char="•"/>
            </a:pPr>
            <a:r>
              <a:rPr lang="en-US" sz="1200" dirty="0" smtClean="0">
                <a:solidFill>
                  <a:prstClr val="black">
                    <a:lumMod val="75000"/>
                    <a:lumOff val="25000"/>
                  </a:prstClr>
                </a:solidFill>
                <a:latin typeface="Gill Sans MT" panose="020B0502020104020203" pitchFamily="34" charset="0"/>
              </a:rPr>
              <a:t>Our </a:t>
            </a:r>
            <a:r>
              <a:rPr lang="en-US" sz="1200" dirty="0">
                <a:solidFill>
                  <a:prstClr val="black">
                    <a:lumMod val="75000"/>
                    <a:lumOff val="25000"/>
                  </a:prstClr>
                </a:solidFill>
                <a:latin typeface="Gill Sans MT" panose="020B0502020104020203" pitchFamily="34" charset="0"/>
              </a:rPr>
              <a:t>web network boasts 2.6 million unique visitors a month.</a:t>
            </a:r>
          </a:p>
          <a:p>
            <a:pPr marL="171450" indent="-171450">
              <a:buFont typeface="Arial" panose="020B0604020202020204" pitchFamily="34" charset="0"/>
              <a:buChar char="•"/>
            </a:pPr>
            <a:endParaRPr lang="en-US" sz="1200" dirty="0">
              <a:solidFill>
                <a:prstClr val="black">
                  <a:lumMod val="75000"/>
                  <a:lumOff val="25000"/>
                </a:prstClr>
              </a:solidFill>
              <a:latin typeface="Gill Sans MT" panose="020B0502020104020203" pitchFamily="34" charset="0"/>
            </a:endParaRPr>
          </a:p>
          <a:p>
            <a:pPr marL="171450" indent="-171450">
              <a:buFont typeface="Arial" panose="020B0604020202020204" pitchFamily="34" charset="0"/>
              <a:buChar char="•"/>
            </a:pPr>
            <a:r>
              <a:rPr lang="en-US" sz="1200" dirty="0" smtClean="0">
                <a:solidFill>
                  <a:prstClr val="black">
                    <a:lumMod val="75000"/>
                    <a:lumOff val="25000"/>
                  </a:prstClr>
                </a:solidFill>
                <a:latin typeface="Gill Sans MT" panose="020B0502020104020203" pitchFamily="34" charset="0"/>
              </a:rPr>
              <a:t>Among </a:t>
            </a:r>
            <a:r>
              <a:rPr lang="en-US" sz="1200" dirty="0">
                <a:solidFill>
                  <a:prstClr val="black">
                    <a:lumMod val="75000"/>
                    <a:lumOff val="25000"/>
                  </a:prstClr>
                </a:solidFill>
                <a:latin typeface="Gill Sans MT" panose="020B0502020104020203" pitchFamily="34" charset="0"/>
              </a:rPr>
              <a:t>the features specifically designed to give consumers all the real estate information they </a:t>
            </a:r>
            <a:r>
              <a:rPr lang="en-US" sz="1200" dirty="0" smtClean="0">
                <a:solidFill>
                  <a:prstClr val="black">
                    <a:lumMod val="75000"/>
                    <a:lumOff val="25000"/>
                  </a:prstClr>
                </a:solidFill>
                <a:latin typeface="Gill Sans MT" panose="020B0502020104020203" pitchFamily="34" charset="0"/>
              </a:rPr>
              <a:t/>
            </a:r>
            <a:br>
              <a:rPr lang="en-US" sz="1200" dirty="0" smtClean="0">
                <a:solidFill>
                  <a:prstClr val="black">
                    <a:lumMod val="75000"/>
                    <a:lumOff val="25000"/>
                  </a:prstClr>
                </a:solidFill>
                <a:latin typeface="Gill Sans MT" panose="020B0502020104020203" pitchFamily="34" charset="0"/>
              </a:rPr>
            </a:br>
            <a:r>
              <a:rPr lang="en-US" sz="1200" dirty="0" smtClean="0">
                <a:solidFill>
                  <a:prstClr val="black">
                    <a:lumMod val="75000"/>
                    <a:lumOff val="25000"/>
                  </a:prstClr>
                </a:solidFill>
                <a:latin typeface="Gill Sans MT" panose="020B0502020104020203" pitchFamily="34" charset="0"/>
              </a:rPr>
              <a:t>want</a:t>
            </a:r>
            <a:r>
              <a:rPr lang="en-US" sz="1200" dirty="0">
                <a:solidFill>
                  <a:prstClr val="black">
                    <a:lumMod val="75000"/>
                    <a:lumOff val="25000"/>
                  </a:prstClr>
                </a:solidFill>
                <a:latin typeface="Gill Sans MT" panose="020B0502020104020203" pitchFamily="34" charset="0"/>
              </a:rPr>
              <a:t>, are local featured listings on the landing page and a mobile optimized version of the site.</a:t>
            </a:r>
          </a:p>
          <a:p>
            <a:pPr marL="171450" indent="-171450">
              <a:buFont typeface="Arial" panose="020B0604020202020204" pitchFamily="34" charset="0"/>
              <a:buChar char="•"/>
            </a:pPr>
            <a:endParaRPr lang="en-US" sz="1200" dirty="0">
              <a:solidFill>
                <a:prstClr val="black">
                  <a:lumMod val="75000"/>
                  <a:lumOff val="25000"/>
                </a:prstClr>
              </a:solidFill>
              <a:latin typeface="Gill Sans MT" panose="020B0502020104020203" pitchFamily="34" charset="0"/>
            </a:endParaRPr>
          </a:p>
          <a:p>
            <a:pPr marL="171450" indent="-171450">
              <a:buFont typeface="Arial" panose="020B0604020202020204" pitchFamily="34" charset="0"/>
              <a:buChar char="•"/>
            </a:pPr>
            <a:r>
              <a:rPr lang="en-US" sz="1200" dirty="0" smtClean="0">
                <a:solidFill>
                  <a:prstClr val="black">
                    <a:lumMod val="75000"/>
                    <a:lumOff val="25000"/>
                  </a:prstClr>
                </a:solidFill>
                <a:latin typeface="Gill Sans MT" panose="020B0502020104020203" pitchFamily="34" charset="0"/>
              </a:rPr>
              <a:t>Keller </a:t>
            </a:r>
            <a:r>
              <a:rPr lang="en-US" sz="1200" dirty="0">
                <a:solidFill>
                  <a:prstClr val="black">
                    <a:lumMod val="75000"/>
                    <a:lumOff val="25000"/>
                  </a:prstClr>
                </a:solidFill>
                <a:latin typeface="Gill Sans MT" panose="020B0502020104020203" pitchFamily="34" charset="0"/>
              </a:rPr>
              <a:t>Williams associates enjoy the benefits of receiving text messages directly from consumers </a:t>
            </a:r>
            <a:r>
              <a:rPr lang="en-US" sz="1200" dirty="0" smtClean="0">
                <a:solidFill>
                  <a:prstClr val="black">
                    <a:lumMod val="75000"/>
                    <a:lumOff val="25000"/>
                  </a:prstClr>
                </a:solidFill>
                <a:latin typeface="Gill Sans MT" panose="020B0502020104020203" pitchFamily="34" charset="0"/>
              </a:rPr>
              <a:t/>
            </a:r>
            <a:br>
              <a:rPr lang="en-US" sz="1200" dirty="0" smtClean="0">
                <a:solidFill>
                  <a:prstClr val="black">
                    <a:lumMod val="75000"/>
                    <a:lumOff val="25000"/>
                  </a:prstClr>
                </a:solidFill>
                <a:latin typeface="Gill Sans MT" panose="020B0502020104020203" pitchFamily="34" charset="0"/>
              </a:rPr>
            </a:br>
            <a:r>
              <a:rPr lang="en-US" sz="1200" dirty="0" smtClean="0">
                <a:solidFill>
                  <a:prstClr val="black">
                    <a:lumMod val="75000"/>
                    <a:lumOff val="25000"/>
                  </a:prstClr>
                </a:solidFill>
                <a:latin typeface="Gill Sans MT" panose="020B0502020104020203" pitchFamily="34" charset="0"/>
              </a:rPr>
              <a:t>through </a:t>
            </a:r>
            <a:r>
              <a:rPr lang="en-US" sz="1200" dirty="0">
                <a:solidFill>
                  <a:prstClr val="black">
                    <a:lumMod val="75000"/>
                    <a:lumOff val="25000"/>
                  </a:prstClr>
                </a:solidFill>
                <a:latin typeface="Gill Sans MT" panose="020B0502020104020203" pitchFamily="34" charset="0"/>
              </a:rPr>
              <a:t>their listings</a:t>
            </a:r>
          </a:p>
          <a:p>
            <a:pPr marL="171450" indent="-171450">
              <a:buFont typeface="Arial" panose="020B0604020202020204" pitchFamily="34" charset="0"/>
              <a:buChar char="•"/>
            </a:pPr>
            <a:endParaRPr lang="en-US" sz="1200" dirty="0">
              <a:solidFill>
                <a:prstClr val="black">
                  <a:lumMod val="75000"/>
                  <a:lumOff val="25000"/>
                </a:prstClr>
              </a:solidFill>
              <a:latin typeface="Gill Sans MT" panose="020B0502020104020203" pitchFamily="34" charset="0"/>
            </a:endParaRPr>
          </a:p>
          <a:p>
            <a:pPr marL="171450" indent="-171450">
              <a:buFont typeface="Arial" panose="020B0604020202020204" pitchFamily="34" charset="0"/>
              <a:buChar char="•"/>
            </a:pPr>
            <a:r>
              <a:rPr lang="en-US" sz="1200" dirty="0" smtClean="0">
                <a:solidFill>
                  <a:prstClr val="black">
                    <a:lumMod val="75000"/>
                    <a:lumOff val="25000"/>
                  </a:prstClr>
                </a:solidFill>
                <a:latin typeface="Gill Sans MT" panose="020B0502020104020203" pitchFamily="34" charset="0"/>
              </a:rPr>
              <a:t>Listings </a:t>
            </a:r>
            <a:r>
              <a:rPr lang="en-US" sz="1200" dirty="0">
                <a:solidFill>
                  <a:prstClr val="black">
                    <a:lumMod val="75000"/>
                    <a:lumOff val="25000"/>
                  </a:prstClr>
                </a:solidFill>
                <a:latin typeface="Gill Sans MT" panose="020B0502020104020203" pitchFamily="34" charset="0"/>
              </a:rPr>
              <a:t>have increased open house visibility via a real-time open house </a:t>
            </a:r>
            <a:r>
              <a:rPr lang="en-US" sz="1200" dirty="0" smtClean="0">
                <a:solidFill>
                  <a:prstClr val="black">
                    <a:lumMod val="75000"/>
                    <a:lumOff val="25000"/>
                  </a:prstClr>
                </a:solidFill>
                <a:latin typeface="Gill Sans MT" panose="020B0502020104020203" pitchFamily="34" charset="0"/>
              </a:rPr>
              <a:t>search</a:t>
            </a:r>
            <a:endParaRPr lang="en-US" sz="1200" dirty="0">
              <a:solidFill>
                <a:prstClr val="black">
                  <a:lumMod val="75000"/>
                  <a:lumOff val="25000"/>
                </a:prstClr>
              </a:solidFill>
              <a:latin typeface="Gill Sans MT" panose="020B0502020104020203" pitchFamily="34"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97" y="2362200"/>
            <a:ext cx="1688020" cy="77114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869" y="3333750"/>
            <a:ext cx="6339850" cy="676657"/>
          </a:xfrm>
          <a:prstGeom prst="rect">
            <a:avLst/>
          </a:prstGeom>
        </p:spPr>
      </p:pic>
    </p:spTree>
    <p:extLst>
      <p:ext uri="{BB962C8B-B14F-4D97-AF65-F5344CB8AC3E}">
        <p14:creationId xmlns:p14="http://schemas.microsoft.com/office/powerpoint/2010/main" val="1128176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621078"/>
            <a:ext cx="7772400" cy="437322"/>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3205"/>
          <a:stretch/>
        </p:blipFill>
        <p:spPr>
          <a:xfrm>
            <a:off x="0" y="-1"/>
            <a:ext cx="7772400" cy="9156879"/>
          </a:xfrm>
          <a:prstGeom prst="rect">
            <a:avLst/>
          </a:prstGeom>
        </p:spPr>
      </p:pic>
    </p:spTree>
    <p:extLst>
      <p:ext uri="{BB962C8B-B14F-4D97-AF65-F5344CB8AC3E}">
        <p14:creationId xmlns:p14="http://schemas.microsoft.com/office/powerpoint/2010/main" val="2635874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621078"/>
            <a:ext cx="7772400" cy="43732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21805"/>
          <a:stretch/>
        </p:blipFill>
        <p:spPr>
          <a:xfrm>
            <a:off x="0" y="0"/>
            <a:ext cx="7772400" cy="7626824"/>
          </a:xfrm>
          <a:prstGeom prst="rect">
            <a:avLst/>
          </a:prstGeom>
        </p:spPr>
      </p:pic>
    </p:spTree>
    <p:extLst>
      <p:ext uri="{BB962C8B-B14F-4D97-AF65-F5344CB8AC3E}">
        <p14:creationId xmlns:p14="http://schemas.microsoft.com/office/powerpoint/2010/main" val="1021958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40311153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 y="417"/>
            <a:ext cx="7771755" cy="10057564"/>
          </a:xfrm>
          <a:prstGeom prst="rect">
            <a:avLst/>
          </a:prstGeom>
        </p:spPr>
      </p:pic>
    </p:spTree>
    <p:extLst>
      <p:ext uri="{BB962C8B-B14F-4D97-AF65-F5344CB8AC3E}">
        <p14:creationId xmlns:p14="http://schemas.microsoft.com/office/powerpoint/2010/main" val="39403008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18260"/>
            <a:ext cx="7764654" cy="10048375"/>
            <a:chOff x="0" y="-18260"/>
            <a:chExt cx="7764654" cy="10048375"/>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60"/>
              <a:ext cx="7764654" cy="100483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886" y="3473915"/>
              <a:ext cx="6462320" cy="5798873"/>
            </a:xfrm>
            <a:prstGeom prst="rect">
              <a:avLst/>
            </a:prstGeom>
          </p:spPr>
        </p:pic>
      </p:grpSp>
    </p:spTree>
    <p:extLst>
      <p:ext uri="{BB962C8B-B14F-4D97-AF65-F5344CB8AC3E}">
        <p14:creationId xmlns:p14="http://schemas.microsoft.com/office/powerpoint/2010/main" val="15193304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 y="417"/>
            <a:ext cx="7771755" cy="10057564"/>
          </a:xfrm>
          <a:prstGeom prst="rect">
            <a:avLst/>
          </a:prstGeom>
        </p:spPr>
      </p:pic>
    </p:spTree>
    <p:extLst>
      <p:ext uri="{BB962C8B-B14F-4D97-AF65-F5344CB8AC3E}">
        <p14:creationId xmlns:p14="http://schemas.microsoft.com/office/powerpoint/2010/main" val="42130231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 y="417"/>
            <a:ext cx="7771755" cy="10057565"/>
          </a:xfrm>
          <a:prstGeom prst="rect">
            <a:avLst/>
          </a:prstGeom>
        </p:spPr>
      </p:pic>
    </p:spTree>
    <p:extLst>
      <p:ext uri="{BB962C8B-B14F-4D97-AF65-F5344CB8AC3E}">
        <p14:creationId xmlns:p14="http://schemas.microsoft.com/office/powerpoint/2010/main" val="697822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
        <p:nvSpPr>
          <p:cNvPr id="35" name="Rectangle 34"/>
          <p:cNvSpPr/>
          <p:nvPr/>
        </p:nvSpPr>
        <p:spPr>
          <a:xfrm>
            <a:off x="3111500" y="5092700"/>
            <a:ext cx="1854200" cy="24511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2502" y="5119131"/>
            <a:ext cx="1801304" cy="2399704"/>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sp>
        <p:nvSpPr>
          <p:cNvPr id="18" name="TextBox 17"/>
          <p:cNvSpPr txBox="1"/>
          <p:nvPr/>
        </p:nvSpPr>
        <p:spPr>
          <a:xfrm>
            <a:off x="2986277" y="4534039"/>
            <a:ext cx="2392713" cy="436017"/>
          </a:xfrm>
          <a:prstGeom prst="rect">
            <a:avLst/>
          </a:prstGeom>
          <a:noFill/>
        </p:spPr>
        <p:txBody>
          <a:bodyPr wrap="square" lIns="101867" tIns="50933" rIns="101867" bIns="50933" rtlCol="0">
            <a:spAutoFit/>
          </a:bodyPr>
          <a:lstStyle/>
          <a:p>
            <a:r>
              <a:rPr lang="en-US" sz="2100" dirty="0">
                <a:solidFill>
                  <a:srgbClr val="6D6E71"/>
                </a:solidFill>
                <a:latin typeface="Acens" panose="02000505000000020004" pitchFamily="2" charset="0"/>
                <a:cs typeface="Acens" panose="02000505000000020004" pitchFamily="2" charset="0"/>
              </a:rPr>
              <a:t>PREPARED BY:</a:t>
            </a:r>
          </a:p>
        </p:txBody>
      </p:sp>
      <p:sp>
        <p:nvSpPr>
          <p:cNvPr id="19" name="Rectangle 18"/>
          <p:cNvSpPr/>
          <p:nvPr/>
        </p:nvSpPr>
        <p:spPr>
          <a:xfrm>
            <a:off x="5078771" y="5881195"/>
            <a:ext cx="2731223" cy="410637"/>
          </a:xfrm>
          <a:prstGeom prst="rect">
            <a:avLst/>
          </a:prstGeom>
        </p:spPr>
        <p:txBody>
          <a:bodyPr wrap="none" lIns="101867" tIns="50933" rIns="101867" bIns="50933">
            <a:spAutoFit/>
          </a:bodyPr>
          <a:lstStyle/>
          <a:p>
            <a:r>
              <a:rPr lang="en-US" spc="33" dirty="0">
                <a:solidFill>
                  <a:srgbClr val="5CA8AA"/>
                </a:solidFill>
                <a:latin typeface="Gill Sans MT" panose="020B0502020104020203" pitchFamily="34" charset="0"/>
              </a:rPr>
              <a:t>CHRISTOPHER SMITH</a:t>
            </a:r>
          </a:p>
        </p:txBody>
      </p:sp>
      <p:sp>
        <p:nvSpPr>
          <p:cNvPr id="20" name="Rectangle 19"/>
          <p:cNvSpPr/>
          <p:nvPr/>
        </p:nvSpPr>
        <p:spPr>
          <a:xfrm>
            <a:off x="5112983" y="6440545"/>
            <a:ext cx="648152" cy="205838"/>
          </a:xfrm>
          <a:prstGeom prst="rect">
            <a:avLst/>
          </a:prstGeom>
        </p:spPr>
        <p:txBody>
          <a:bodyPr wrap="none" lIns="101867" tIns="50933" rIns="101867" bIns="50933">
            <a:spAutoFit/>
          </a:bodyPr>
          <a:lstStyle/>
          <a:p>
            <a:r>
              <a:rPr lang="en-US" sz="803" dirty="0">
                <a:solidFill>
                  <a:srgbClr val="6D6E71"/>
                </a:solidFill>
                <a:latin typeface="Gill Sans MT" panose="020B0502020104020203" pitchFamily="34" charset="0"/>
              </a:rPr>
              <a:t>REALTOR</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3900" y="6500777"/>
            <a:ext cx="36881" cy="37998"/>
          </a:xfrm>
          <a:prstGeom prst="rect">
            <a:avLst/>
          </a:prstGeom>
        </p:spPr>
      </p:pic>
      <p:sp>
        <p:nvSpPr>
          <p:cNvPr id="22" name="Rectangle 21"/>
          <p:cNvSpPr/>
          <p:nvPr/>
        </p:nvSpPr>
        <p:spPr>
          <a:xfrm>
            <a:off x="5953939" y="6432680"/>
            <a:ext cx="969009" cy="205428"/>
          </a:xfrm>
          <a:prstGeom prst="rect">
            <a:avLst/>
          </a:prstGeom>
        </p:spPr>
        <p:txBody>
          <a:bodyPr wrap="none" lIns="101867" tIns="50933" rIns="101867" bIns="50933">
            <a:spAutoFit/>
          </a:bodyPr>
          <a:lstStyle/>
          <a:p>
            <a:r>
              <a:rPr lang="en-US" sz="800" dirty="0" err="1" smtClean="0">
                <a:solidFill>
                  <a:srgbClr val="6D6E71"/>
                </a:solidFill>
                <a:latin typeface="Gill Sans MT" panose="020B0502020104020203" pitchFamily="34" charset="0"/>
              </a:rPr>
              <a:t>CaBRE</a:t>
            </a:r>
            <a:r>
              <a:rPr lang="en-US" sz="800" dirty="0" smtClean="0">
                <a:solidFill>
                  <a:srgbClr val="6D6E71"/>
                </a:solidFill>
                <a:latin typeface="Gill Sans MT" panose="020B0502020104020203" pitchFamily="34" charset="0"/>
              </a:rPr>
              <a:t> # </a:t>
            </a:r>
            <a:r>
              <a:rPr lang="en-US" sz="800" spc="67" dirty="0" smtClean="0">
                <a:solidFill>
                  <a:srgbClr val="6D6E71"/>
                </a:solidFill>
                <a:latin typeface="Gill Sans MT" panose="020B0502020104020203" pitchFamily="34" charset="0"/>
              </a:rPr>
              <a:t>012345</a:t>
            </a:r>
            <a:endParaRPr lang="en-US" sz="800" spc="67" dirty="0">
              <a:solidFill>
                <a:srgbClr val="6D6E71"/>
              </a:solidFill>
              <a:latin typeface="Gill Sans MT" panose="020B0502020104020203" pitchFamily="34" charset="0"/>
            </a:endParaRPr>
          </a:p>
        </p:txBody>
      </p:sp>
      <p:sp>
        <p:nvSpPr>
          <p:cNvPr id="23" name="Rectangle 22"/>
          <p:cNvSpPr/>
          <p:nvPr/>
        </p:nvSpPr>
        <p:spPr>
          <a:xfrm>
            <a:off x="5342481" y="6608803"/>
            <a:ext cx="1766515" cy="364471"/>
          </a:xfrm>
          <a:prstGeom prst="rect">
            <a:avLst/>
          </a:prstGeom>
        </p:spPr>
        <p:txBody>
          <a:bodyPr wrap="square" lIns="101867" tIns="50933" rIns="101867" bIns="50933">
            <a:spAutoFit/>
          </a:bodyPr>
          <a:lstStyle/>
          <a:p>
            <a:r>
              <a:rPr lang="en-US" sz="1700" spc="150" dirty="0">
                <a:solidFill>
                  <a:srgbClr val="58595B"/>
                </a:solidFill>
                <a:latin typeface="Gill Sans MT" panose="020B0502020104020203" pitchFamily="34" charset="0"/>
              </a:rPr>
              <a:t>000.123.4567</a:t>
            </a:r>
          </a:p>
        </p:txBody>
      </p:sp>
      <p:sp>
        <p:nvSpPr>
          <p:cNvPr id="24" name="Rectangle 23"/>
          <p:cNvSpPr/>
          <p:nvPr/>
        </p:nvSpPr>
        <p:spPr>
          <a:xfrm>
            <a:off x="5338954" y="6969177"/>
            <a:ext cx="1643752" cy="296491"/>
          </a:xfrm>
          <a:prstGeom prst="rect">
            <a:avLst/>
          </a:prstGeom>
        </p:spPr>
        <p:txBody>
          <a:bodyPr wrap="none" lIns="101867" tIns="50933" rIns="101867" bIns="50933">
            <a:spAutoFit/>
          </a:bodyPr>
          <a:lstStyle/>
          <a:p>
            <a:r>
              <a:rPr lang="en-US" sz="1200" dirty="0">
                <a:solidFill>
                  <a:srgbClr val="58595B"/>
                </a:solidFill>
                <a:latin typeface="Gill Sans MT" panose="020B0502020104020203" pitchFamily="34" charset="0"/>
              </a:rPr>
              <a:t>Agent@KWagent.com</a:t>
            </a:r>
          </a:p>
        </p:txBody>
      </p:sp>
      <p:sp>
        <p:nvSpPr>
          <p:cNvPr id="25" name="Rectangle 24"/>
          <p:cNvSpPr/>
          <p:nvPr/>
        </p:nvSpPr>
        <p:spPr>
          <a:xfrm>
            <a:off x="5339943" y="7254043"/>
            <a:ext cx="1644387" cy="287527"/>
          </a:xfrm>
          <a:prstGeom prst="rect">
            <a:avLst/>
          </a:prstGeom>
        </p:spPr>
        <p:txBody>
          <a:bodyPr wrap="none" lIns="101867" tIns="50933" rIns="101867" bIns="50933">
            <a:spAutoFit/>
          </a:bodyPr>
          <a:lstStyle/>
          <a:p>
            <a:r>
              <a:rPr lang="en-US" sz="1200" spc="100" dirty="0">
                <a:solidFill>
                  <a:srgbClr val="58595B"/>
                </a:solidFill>
                <a:latin typeface="Gill Sans MT" panose="020B0502020104020203" pitchFamily="34" charset="0"/>
              </a:rPr>
              <a:t>www.KWagent.com</a:t>
            </a:r>
          </a:p>
        </p:txBody>
      </p:sp>
      <p:sp>
        <p:nvSpPr>
          <p:cNvPr id="26" name="Rectangle 25"/>
          <p:cNvSpPr/>
          <p:nvPr/>
        </p:nvSpPr>
        <p:spPr>
          <a:xfrm>
            <a:off x="3031396" y="8982924"/>
            <a:ext cx="4741004" cy="256749"/>
          </a:xfrm>
          <a:prstGeom prst="rect">
            <a:avLst/>
          </a:prstGeom>
        </p:spPr>
        <p:txBody>
          <a:bodyPr wrap="square" lIns="101867" tIns="50933" rIns="101867" bIns="50933">
            <a:spAutoFit/>
          </a:bodyPr>
          <a:lstStyle/>
          <a:p>
            <a:r>
              <a:rPr lang="en-US" sz="1000" spc="200" dirty="0">
                <a:solidFill>
                  <a:srgbClr val="6D6E71"/>
                </a:solidFill>
                <a:latin typeface="Gill Sans MT" panose="020B0502020104020203" pitchFamily="34" charset="0"/>
              </a:rPr>
              <a:t>12345 ANYWHERE STREET </a:t>
            </a:r>
            <a:r>
              <a:rPr lang="en-US" sz="1000" spc="200" dirty="0" smtClean="0">
                <a:solidFill>
                  <a:srgbClr val="6D6E71"/>
                </a:solidFill>
                <a:latin typeface="Gill Sans MT" panose="020B0502020104020203" pitchFamily="34" charset="0"/>
              </a:rPr>
              <a:t>      </a:t>
            </a:r>
            <a:r>
              <a:rPr lang="en-US" sz="1000" spc="200" dirty="0">
                <a:solidFill>
                  <a:srgbClr val="6D6E71"/>
                </a:solidFill>
                <a:latin typeface="Gill Sans MT" panose="020B0502020104020203" pitchFamily="34" charset="0"/>
              </a:rPr>
              <a:t>CITY </a:t>
            </a:r>
            <a:r>
              <a:rPr lang="en-US" sz="1000" spc="200" dirty="0" smtClean="0">
                <a:solidFill>
                  <a:srgbClr val="6D6E71"/>
                </a:solidFill>
                <a:latin typeface="Gill Sans MT" panose="020B0502020104020203" pitchFamily="34" charset="0"/>
              </a:rPr>
              <a:t>      </a:t>
            </a:r>
            <a:r>
              <a:rPr lang="en-US" sz="1000" spc="200" dirty="0">
                <a:solidFill>
                  <a:srgbClr val="6D6E71"/>
                </a:solidFill>
                <a:latin typeface="Gill Sans MT" panose="020B0502020104020203" pitchFamily="34" charset="0"/>
              </a:rPr>
              <a:t>STATE 00000</a:t>
            </a:r>
          </a:p>
        </p:txBody>
      </p:sp>
      <p:pic>
        <p:nvPicPr>
          <p:cNvPr id="27"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00986" y="6757350"/>
            <a:ext cx="146685" cy="11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201745" y="7068761"/>
            <a:ext cx="136208" cy="12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97263" y="7335911"/>
            <a:ext cx="136208" cy="1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37887" y="8279988"/>
            <a:ext cx="1119946" cy="611430"/>
          </a:xfrm>
          <a:prstGeom prst="rect">
            <a:avLst/>
          </a:prstGeom>
        </p:spPr>
      </p:pic>
      <p:sp>
        <p:nvSpPr>
          <p:cNvPr id="31" name="Rectangle 30"/>
          <p:cNvSpPr/>
          <p:nvPr/>
        </p:nvSpPr>
        <p:spPr>
          <a:xfrm>
            <a:off x="6144141" y="9065246"/>
            <a:ext cx="30175" cy="31090"/>
          </a:xfrm>
          <a:prstGeom prst="rect">
            <a:avLst/>
          </a:prstGeom>
          <a:solidFill>
            <a:srgbClr val="5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32" name="Rectangle 31"/>
          <p:cNvSpPr/>
          <p:nvPr/>
        </p:nvSpPr>
        <p:spPr>
          <a:xfrm>
            <a:off x="5348816" y="9065705"/>
            <a:ext cx="30175" cy="31090"/>
          </a:xfrm>
          <a:prstGeom prst="rect">
            <a:avLst/>
          </a:prstGeom>
          <a:solidFill>
            <a:srgbClr val="5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33" name="Rectangle 32"/>
          <p:cNvSpPr/>
          <p:nvPr/>
        </p:nvSpPr>
        <p:spPr>
          <a:xfrm>
            <a:off x="5887970" y="6536676"/>
            <a:ext cx="30175" cy="28265"/>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5602606"/>
            <a:ext cx="2851102" cy="1943379"/>
          </a:xfrm>
          <a:prstGeom prst="rect">
            <a:avLst/>
          </a:prstGeom>
        </p:spPr>
      </p:pic>
    </p:spTree>
    <p:extLst>
      <p:ext uri="{BB962C8B-B14F-4D97-AF65-F5344CB8AC3E}">
        <p14:creationId xmlns:p14="http://schemas.microsoft.com/office/powerpoint/2010/main" val="31842795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35904261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2455300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582930" y="3124624"/>
            <a:ext cx="6606540" cy="2156037"/>
          </a:xfrm>
        </p:spPr>
        <p:txBody>
          <a:bodyPr/>
          <a:lstStyle/>
          <a:p>
            <a:endParaRPr lang="en-US"/>
          </a:p>
        </p:txBody>
      </p:sp>
      <p:sp>
        <p:nvSpPr>
          <p:cNvPr id="5" name="Subtitle 2"/>
          <p:cNvSpPr>
            <a:spLocks noGrp="1"/>
          </p:cNvSpPr>
          <p:nvPr>
            <p:ph type="subTitle" idx="1"/>
          </p:nvPr>
        </p:nvSpPr>
        <p:spPr>
          <a:xfrm>
            <a:off x="1165860" y="5699760"/>
            <a:ext cx="5440680" cy="2570480"/>
          </a:xfrm>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10058400"/>
          </a:xfrm>
          <a:prstGeom prst="rect">
            <a:avLst/>
          </a:prstGeom>
        </p:spPr>
      </p:pic>
    </p:spTree>
    <p:extLst>
      <p:ext uri="{BB962C8B-B14F-4D97-AF65-F5344CB8AC3E}">
        <p14:creationId xmlns:p14="http://schemas.microsoft.com/office/powerpoint/2010/main" val="23081969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33628183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35951428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21621817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 y="416"/>
            <a:ext cx="7771757" cy="10057568"/>
          </a:xfrm>
          <a:prstGeom prst="rect">
            <a:avLst/>
          </a:prstGeom>
        </p:spPr>
      </p:pic>
    </p:spTree>
    <p:extLst>
      <p:ext uri="{BB962C8B-B14F-4D97-AF65-F5344CB8AC3E}">
        <p14:creationId xmlns:p14="http://schemas.microsoft.com/office/powerpoint/2010/main" val="27098541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spTree>
    <p:extLst>
      <p:ext uri="{BB962C8B-B14F-4D97-AF65-F5344CB8AC3E}">
        <p14:creationId xmlns:p14="http://schemas.microsoft.com/office/powerpoint/2010/main" val="1705926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988175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sp>
        <p:nvSpPr>
          <p:cNvPr id="19" name="Rectangle 18"/>
          <p:cNvSpPr/>
          <p:nvPr/>
        </p:nvSpPr>
        <p:spPr>
          <a:xfrm>
            <a:off x="3874085" y="6577876"/>
            <a:ext cx="2731223" cy="410637"/>
          </a:xfrm>
          <a:prstGeom prst="rect">
            <a:avLst/>
          </a:prstGeom>
        </p:spPr>
        <p:txBody>
          <a:bodyPr wrap="none" lIns="101867" tIns="50933" rIns="101867" bIns="50933">
            <a:spAutoFit/>
          </a:bodyPr>
          <a:lstStyle/>
          <a:p>
            <a:r>
              <a:rPr lang="en-US" spc="33" dirty="0">
                <a:solidFill>
                  <a:srgbClr val="5CA8AA"/>
                </a:solidFill>
                <a:latin typeface="Gill Sans MT" panose="020B0502020104020203" pitchFamily="34" charset="0"/>
              </a:rPr>
              <a:t>CHRISTOPHER SMITH</a:t>
            </a:r>
          </a:p>
        </p:txBody>
      </p:sp>
      <p:sp>
        <p:nvSpPr>
          <p:cNvPr id="20" name="Rectangle 19"/>
          <p:cNvSpPr/>
          <p:nvPr/>
        </p:nvSpPr>
        <p:spPr>
          <a:xfrm>
            <a:off x="3893783" y="6905002"/>
            <a:ext cx="648152" cy="205838"/>
          </a:xfrm>
          <a:prstGeom prst="rect">
            <a:avLst/>
          </a:prstGeom>
        </p:spPr>
        <p:txBody>
          <a:bodyPr wrap="none" lIns="101867" tIns="50933" rIns="101867" bIns="50933">
            <a:spAutoFit/>
          </a:bodyPr>
          <a:lstStyle/>
          <a:p>
            <a:r>
              <a:rPr lang="en-US" sz="803" dirty="0">
                <a:solidFill>
                  <a:srgbClr val="6D6E71"/>
                </a:solidFill>
                <a:latin typeface="Gill Sans MT" panose="020B0502020104020203" pitchFamily="34" charset="0"/>
              </a:rPr>
              <a:t>REALTOR</a:t>
            </a: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4700" y="6965234"/>
            <a:ext cx="36881" cy="37998"/>
          </a:xfrm>
          <a:prstGeom prst="rect">
            <a:avLst/>
          </a:prstGeom>
        </p:spPr>
      </p:pic>
      <p:sp>
        <p:nvSpPr>
          <p:cNvPr id="22" name="Rectangle 21"/>
          <p:cNvSpPr/>
          <p:nvPr/>
        </p:nvSpPr>
        <p:spPr>
          <a:xfrm>
            <a:off x="4734739" y="6897137"/>
            <a:ext cx="969009" cy="205428"/>
          </a:xfrm>
          <a:prstGeom prst="rect">
            <a:avLst/>
          </a:prstGeom>
        </p:spPr>
        <p:txBody>
          <a:bodyPr wrap="none" lIns="101867" tIns="50933" rIns="101867" bIns="50933">
            <a:spAutoFit/>
          </a:bodyPr>
          <a:lstStyle/>
          <a:p>
            <a:r>
              <a:rPr lang="en-US" sz="800" dirty="0" err="1" smtClean="0">
                <a:solidFill>
                  <a:srgbClr val="6D6E71"/>
                </a:solidFill>
                <a:latin typeface="Gill Sans MT" panose="020B0502020104020203" pitchFamily="34" charset="0"/>
              </a:rPr>
              <a:t>CaBRE</a:t>
            </a:r>
            <a:r>
              <a:rPr lang="en-US" sz="800" dirty="0" smtClean="0">
                <a:solidFill>
                  <a:srgbClr val="6D6E71"/>
                </a:solidFill>
                <a:latin typeface="Gill Sans MT" panose="020B0502020104020203" pitchFamily="34" charset="0"/>
              </a:rPr>
              <a:t> # </a:t>
            </a:r>
            <a:r>
              <a:rPr lang="en-US" sz="800" spc="67" dirty="0" smtClean="0">
                <a:solidFill>
                  <a:srgbClr val="6D6E71"/>
                </a:solidFill>
                <a:latin typeface="Gill Sans MT" panose="020B0502020104020203" pitchFamily="34" charset="0"/>
              </a:rPr>
              <a:t>012345</a:t>
            </a:r>
            <a:endParaRPr lang="en-US" sz="800" spc="67" dirty="0">
              <a:solidFill>
                <a:srgbClr val="6D6E71"/>
              </a:solidFill>
              <a:latin typeface="Gill Sans MT" panose="020B0502020104020203" pitchFamily="34" charset="0"/>
            </a:endParaRPr>
          </a:p>
        </p:txBody>
      </p:sp>
      <p:sp>
        <p:nvSpPr>
          <p:cNvPr id="23" name="Rectangle 22"/>
          <p:cNvSpPr/>
          <p:nvPr/>
        </p:nvSpPr>
        <p:spPr>
          <a:xfrm>
            <a:off x="4123281" y="7073260"/>
            <a:ext cx="1766515" cy="364471"/>
          </a:xfrm>
          <a:prstGeom prst="rect">
            <a:avLst/>
          </a:prstGeom>
        </p:spPr>
        <p:txBody>
          <a:bodyPr wrap="square" lIns="101867" tIns="50933" rIns="101867" bIns="50933">
            <a:spAutoFit/>
          </a:bodyPr>
          <a:lstStyle/>
          <a:p>
            <a:r>
              <a:rPr lang="en-US" sz="1700" spc="150" dirty="0">
                <a:solidFill>
                  <a:srgbClr val="58595B"/>
                </a:solidFill>
                <a:latin typeface="Gill Sans MT" panose="020B0502020104020203" pitchFamily="34" charset="0"/>
              </a:rPr>
              <a:t>000.123.4567</a:t>
            </a:r>
          </a:p>
        </p:txBody>
      </p:sp>
      <p:sp>
        <p:nvSpPr>
          <p:cNvPr id="24" name="Rectangle 23"/>
          <p:cNvSpPr/>
          <p:nvPr/>
        </p:nvSpPr>
        <p:spPr>
          <a:xfrm>
            <a:off x="4119754" y="7433634"/>
            <a:ext cx="1643752" cy="296491"/>
          </a:xfrm>
          <a:prstGeom prst="rect">
            <a:avLst/>
          </a:prstGeom>
        </p:spPr>
        <p:txBody>
          <a:bodyPr wrap="none" lIns="101867" tIns="50933" rIns="101867" bIns="50933">
            <a:spAutoFit/>
          </a:bodyPr>
          <a:lstStyle/>
          <a:p>
            <a:r>
              <a:rPr lang="en-US" sz="1200" dirty="0">
                <a:solidFill>
                  <a:srgbClr val="58595B"/>
                </a:solidFill>
                <a:latin typeface="Gill Sans MT" panose="020B0502020104020203" pitchFamily="34" charset="0"/>
              </a:rPr>
              <a:t>Agent@KWagent.com</a:t>
            </a:r>
          </a:p>
        </p:txBody>
      </p:sp>
      <p:sp>
        <p:nvSpPr>
          <p:cNvPr id="25" name="Rectangle 24"/>
          <p:cNvSpPr/>
          <p:nvPr/>
        </p:nvSpPr>
        <p:spPr>
          <a:xfrm>
            <a:off x="4120743" y="7718500"/>
            <a:ext cx="1644387" cy="287527"/>
          </a:xfrm>
          <a:prstGeom prst="rect">
            <a:avLst/>
          </a:prstGeom>
        </p:spPr>
        <p:txBody>
          <a:bodyPr wrap="none" lIns="101867" tIns="50933" rIns="101867" bIns="50933">
            <a:spAutoFit/>
          </a:bodyPr>
          <a:lstStyle/>
          <a:p>
            <a:r>
              <a:rPr lang="en-US" sz="1200" spc="100" dirty="0">
                <a:solidFill>
                  <a:srgbClr val="58595B"/>
                </a:solidFill>
                <a:latin typeface="Gill Sans MT" panose="020B0502020104020203" pitchFamily="34" charset="0"/>
              </a:rPr>
              <a:t>www.KWagent.com</a:t>
            </a:r>
          </a:p>
        </p:txBody>
      </p:sp>
      <p:sp>
        <p:nvSpPr>
          <p:cNvPr id="26" name="Rectangle 25"/>
          <p:cNvSpPr/>
          <p:nvPr/>
        </p:nvSpPr>
        <p:spPr>
          <a:xfrm>
            <a:off x="3887739" y="8968416"/>
            <a:ext cx="3884661" cy="262676"/>
          </a:xfrm>
          <a:prstGeom prst="rect">
            <a:avLst/>
          </a:prstGeom>
        </p:spPr>
        <p:txBody>
          <a:bodyPr wrap="square" lIns="101867" tIns="50933" rIns="101867" bIns="50933">
            <a:spAutoFit/>
          </a:bodyPr>
          <a:lstStyle/>
          <a:p>
            <a:r>
              <a:rPr lang="en-US" sz="1000" dirty="0">
                <a:solidFill>
                  <a:srgbClr val="6D6E71"/>
                </a:solidFill>
                <a:latin typeface="Gill Sans MT" panose="020B0502020104020203" pitchFamily="34" charset="0"/>
              </a:rPr>
              <a:t>12345 ANYWHERE STREET </a:t>
            </a:r>
            <a:r>
              <a:rPr lang="en-US" sz="1000" dirty="0" smtClean="0">
                <a:solidFill>
                  <a:srgbClr val="6D6E71"/>
                </a:solidFill>
                <a:latin typeface="Gill Sans MT" panose="020B0502020104020203" pitchFamily="34" charset="0"/>
              </a:rPr>
              <a:t>      </a:t>
            </a:r>
            <a:r>
              <a:rPr lang="en-US" sz="1000" dirty="0">
                <a:solidFill>
                  <a:srgbClr val="6D6E71"/>
                </a:solidFill>
                <a:latin typeface="Gill Sans MT" panose="020B0502020104020203" pitchFamily="34" charset="0"/>
              </a:rPr>
              <a:t>CITY </a:t>
            </a:r>
            <a:r>
              <a:rPr lang="en-US" sz="1000" dirty="0" smtClean="0">
                <a:solidFill>
                  <a:srgbClr val="6D6E71"/>
                </a:solidFill>
                <a:latin typeface="Gill Sans MT" panose="020B0502020104020203" pitchFamily="34" charset="0"/>
              </a:rPr>
              <a:t>      </a:t>
            </a:r>
            <a:r>
              <a:rPr lang="en-US" sz="1000" dirty="0">
                <a:solidFill>
                  <a:srgbClr val="6D6E71"/>
                </a:solidFill>
                <a:latin typeface="Gill Sans MT" panose="020B0502020104020203" pitchFamily="34" charset="0"/>
              </a:rPr>
              <a:t>STATE 00000</a:t>
            </a:r>
          </a:p>
        </p:txBody>
      </p:sp>
      <p:pic>
        <p:nvPicPr>
          <p:cNvPr id="2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981786" y="7221807"/>
            <a:ext cx="146685" cy="11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82545" y="7533218"/>
            <a:ext cx="136208" cy="12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978063" y="7800368"/>
            <a:ext cx="136208" cy="1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4230" y="8279988"/>
            <a:ext cx="1119946" cy="611430"/>
          </a:xfrm>
          <a:prstGeom prst="rect">
            <a:avLst/>
          </a:prstGeom>
        </p:spPr>
      </p:pic>
      <p:sp>
        <p:nvSpPr>
          <p:cNvPr id="31" name="Rectangle 30"/>
          <p:cNvSpPr/>
          <p:nvPr/>
        </p:nvSpPr>
        <p:spPr>
          <a:xfrm>
            <a:off x="6129644" y="9065246"/>
            <a:ext cx="30175" cy="31090"/>
          </a:xfrm>
          <a:prstGeom prst="rect">
            <a:avLst/>
          </a:prstGeom>
          <a:solidFill>
            <a:srgbClr val="5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32" name="Rectangle 31"/>
          <p:cNvSpPr/>
          <p:nvPr/>
        </p:nvSpPr>
        <p:spPr>
          <a:xfrm>
            <a:off x="5610085" y="9065705"/>
            <a:ext cx="30175" cy="31090"/>
          </a:xfrm>
          <a:prstGeom prst="rect">
            <a:avLst/>
          </a:prstGeom>
          <a:solidFill>
            <a:srgbClr val="5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33" name="Rectangle 32"/>
          <p:cNvSpPr/>
          <p:nvPr/>
        </p:nvSpPr>
        <p:spPr>
          <a:xfrm>
            <a:off x="4668770" y="7001133"/>
            <a:ext cx="30175" cy="28265"/>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5" name="Rectangle 4"/>
          <p:cNvSpPr/>
          <p:nvPr/>
        </p:nvSpPr>
        <p:spPr>
          <a:xfrm>
            <a:off x="3886201" y="1763608"/>
            <a:ext cx="3443514" cy="4708981"/>
          </a:xfrm>
          <a:prstGeom prst="rect">
            <a:avLst/>
          </a:prstGeom>
        </p:spPr>
        <p:txBody>
          <a:bodyPr wrap="square">
            <a:spAutoFit/>
          </a:bodyPr>
          <a:lstStyle/>
          <a:p>
            <a:pPr algn="just"/>
            <a:r>
              <a:rPr lang="en-US" sz="1200" dirty="0" smtClean="0">
                <a:solidFill>
                  <a:srgbClr val="58595B"/>
                </a:solidFill>
                <a:latin typeface="Gill Sans MT" panose="020B0502020104020203" pitchFamily="34" charset="0"/>
              </a:rPr>
              <a:t>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a:t>
            </a:r>
          </a:p>
          <a:p>
            <a:pPr algn="just"/>
            <a:endParaRPr lang="en-US" sz="1200" dirty="0" smtClean="0">
              <a:solidFill>
                <a:srgbClr val="58595B"/>
              </a:solidFill>
              <a:latin typeface="Gill Sans MT" panose="020B0502020104020203" pitchFamily="34" charset="0"/>
            </a:endParaRPr>
          </a:p>
          <a:p>
            <a:pPr algn="just"/>
            <a:r>
              <a:rPr lang="en-US" sz="1200" dirty="0" smtClean="0">
                <a:solidFill>
                  <a:srgbClr val="58595B"/>
                </a:solidFill>
                <a:latin typeface="Gill Sans MT" panose="020B0502020104020203" pitchFamily="34" charset="0"/>
              </a:rPr>
              <a:t>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This is where you type your personal message to your client.  </a:t>
            </a:r>
          </a:p>
          <a:p>
            <a:pPr algn="just"/>
            <a:endParaRPr lang="en-US" sz="1200" dirty="0" smtClean="0">
              <a:solidFill>
                <a:srgbClr val="58595B"/>
              </a:solidFill>
              <a:latin typeface="wusmgillsansregular" pitchFamily="2" charset="0"/>
            </a:endParaRPr>
          </a:p>
          <a:p>
            <a:pPr algn="just"/>
            <a:endParaRPr lang="en-US" sz="1200" dirty="0" smtClean="0">
              <a:solidFill>
                <a:srgbClr val="58595B"/>
              </a:solidFill>
              <a:latin typeface="wusmgillsansregular" pitchFamily="2" charset="0"/>
            </a:endParaRPr>
          </a:p>
          <a:p>
            <a:pPr algn="just"/>
            <a:endParaRPr lang="en-US" sz="1200" dirty="0" smtClean="0">
              <a:solidFill>
                <a:srgbClr val="58595B"/>
              </a:solidFill>
              <a:latin typeface="wusmgillsansregular" pitchFamily="2" charset="0"/>
            </a:endParaRPr>
          </a:p>
          <a:p>
            <a:pPr algn="just"/>
            <a:endParaRPr lang="en-US" sz="1200" dirty="0">
              <a:solidFill>
                <a:srgbClr val="58595B"/>
              </a:solidFill>
              <a:latin typeface="wusmgillsansregular" pitchFamily="2" charset="0"/>
            </a:endParaRPr>
          </a:p>
        </p:txBody>
      </p:sp>
      <p:sp>
        <p:nvSpPr>
          <p:cNvPr id="35" name="TextBox 34"/>
          <p:cNvSpPr txBox="1"/>
          <p:nvPr/>
        </p:nvSpPr>
        <p:spPr>
          <a:xfrm>
            <a:off x="3882874" y="515952"/>
            <a:ext cx="3108476" cy="773814"/>
          </a:xfrm>
          <a:prstGeom prst="rect">
            <a:avLst/>
          </a:prstGeom>
          <a:noFill/>
        </p:spPr>
        <p:txBody>
          <a:bodyPr wrap="square" lIns="101867" tIns="50933" rIns="101867" bIns="50933" rtlCol="0">
            <a:spAutoFit/>
          </a:bodyPr>
          <a:lstStyle/>
          <a:p>
            <a:r>
              <a:rPr lang="en-US" sz="1560" dirty="0">
                <a:solidFill>
                  <a:srgbClr val="5CA8AA"/>
                </a:solidFill>
                <a:latin typeface="Gill Sans MT" panose="020B0502020104020203" pitchFamily="34" charset="0"/>
              </a:rPr>
              <a:t>CLIENT’S NAME</a:t>
            </a:r>
            <a:endParaRPr lang="en-US" sz="1560" dirty="0">
              <a:solidFill>
                <a:srgbClr val="669999"/>
              </a:solidFill>
              <a:latin typeface="wusmgillsansbold" pitchFamily="2" charset="0"/>
            </a:endParaRPr>
          </a:p>
          <a:p>
            <a:r>
              <a:rPr lang="en-US" sz="1400" dirty="0">
                <a:solidFill>
                  <a:srgbClr val="58595B"/>
                </a:solidFill>
                <a:latin typeface="Gill Sans MT" panose="020B0502020104020203" pitchFamily="34" charset="0"/>
              </a:rPr>
              <a:t>12345 </a:t>
            </a:r>
            <a:r>
              <a:rPr lang="en-US" sz="1400" dirty="0" smtClean="0">
                <a:solidFill>
                  <a:srgbClr val="58595B"/>
                </a:solidFill>
                <a:latin typeface="Gill Sans MT" panose="020B0502020104020203" pitchFamily="34" charset="0"/>
              </a:rPr>
              <a:t> ANYSTREET </a:t>
            </a:r>
            <a:r>
              <a:rPr lang="en-US" sz="1400" dirty="0">
                <a:solidFill>
                  <a:srgbClr val="58595B"/>
                </a:solidFill>
                <a:latin typeface="Gill Sans MT" panose="020B0502020104020203" pitchFamily="34" charset="0"/>
              </a:rPr>
              <a:t>DRIVE, </a:t>
            </a:r>
            <a:r>
              <a:rPr lang="en-US" sz="1400" dirty="0" smtClean="0">
                <a:solidFill>
                  <a:srgbClr val="58595B"/>
                </a:solidFill>
                <a:latin typeface="Gill Sans MT" panose="020B0502020104020203" pitchFamily="34" charset="0"/>
              </a:rPr>
              <a:t/>
            </a:r>
            <a:br>
              <a:rPr lang="en-US" sz="1400" dirty="0" smtClean="0">
                <a:solidFill>
                  <a:srgbClr val="58595B"/>
                </a:solidFill>
                <a:latin typeface="Gill Sans MT" panose="020B0502020104020203" pitchFamily="34" charset="0"/>
              </a:rPr>
            </a:br>
            <a:r>
              <a:rPr lang="en-US" sz="1400" dirty="0" smtClean="0">
                <a:solidFill>
                  <a:srgbClr val="58595B"/>
                </a:solidFill>
                <a:latin typeface="Gill Sans MT" panose="020B0502020104020203" pitchFamily="34" charset="0"/>
              </a:rPr>
              <a:t>ANYCITY</a:t>
            </a:r>
            <a:r>
              <a:rPr lang="en-US" sz="1400" dirty="0">
                <a:solidFill>
                  <a:srgbClr val="58595B"/>
                </a:solidFill>
                <a:latin typeface="Gill Sans MT" panose="020B0502020104020203" pitchFamily="34" charset="0"/>
              </a:rPr>
              <a:t>, </a:t>
            </a:r>
            <a:r>
              <a:rPr lang="en-US" sz="1400" dirty="0" smtClean="0">
                <a:solidFill>
                  <a:srgbClr val="58595B"/>
                </a:solidFill>
                <a:latin typeface="Gill Sans MT" panose="020B0502020104020203" pitchFamily="34" charset="0"/>
              </a:rPr>
              <a:t> ANYSTATE   000000</a:t>
            </a:r>
            <a:endParaRPr lang="en-US" sz="1400" dirty="0">
              <a:solidFill>
                <a:srgbClr val="58595B"/>
              </a:solidFill>
              <a:latin typeface="Gill Sans MT" panose="020B0502020104020203" pitchFamily="34" charset="0"/>
            </a:endParaRPr>
          </a:p>
        </p:txBody>
      </p:sp>
    </p:spTree>
    <p:extLst>
      <p:ext uri="{BB962C8B-B14F-4D97-AF65-F5344CB8AC3E}">
        <p14:creationId xmlns:p14="http://schemas.microsoft.com/office/powerpoint/2010/main" val="1160836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1"/>
            <a:ext cx="7772400" cy="9375648"/>
          </a:xfrm>
          <a:prstGeom prst="rect">
            <a:avLst/>
          </a:prstGeom>
        </p:spPr>
      </p:pic>
      <p:sp>
        <p:nvSpPr>
          <p:cNvPr id="34" name="Rectangle 33"/>
          <p:cNvSpPr/>
          <p:nvPr/>
        </p:nvSpPr>
        <p:spPr>
          <a:xfrm>
            <a:off x="4221569" y="8968416"/>
            <a:ext cx="3550832" cy="262670"/>
          </a:xfrm>
          <a:prstGeom prst="rect">
            <a:avLst/>
          </a:prstGeom>
        </p:spPr>
        <p:txBody>
          <a:bodyPr wrap="square" lIns="101867" tIns="50933" rIns="101867" bIns="50933">
            <a:spAutoFit/>
          </a:bodyPr>
          <a:lstStyle/>
          <a:p>
            <a:r>
              <a:rPr lang="en-US" sz="1000" dirty="0">
                <a:solidFill>
                  <a:srgbClr val="6D6E71"/>
                </a:solidFill>
                <a:latin typeface="Gill Sans MT" panose="020B0502020104020203" pitchFamily="34" charset="0"/>
              </a:rPr>
              <a:t>12345 ANYWHERE STREET </a:t>
            </a:r>
            <a:r>
              <a:rPr lang="en-US" sz="1000" dirty="0" smtClean="0">
                <a:solidFill>
                  <a:srgbClr val="6D6E71"/>
                </a:solidFill>
                <a:latin typeface="Gill Sans MT" panose="020B0502020104020203" pitchFamily="34" charset="0"/>
              </a:rPr>
              <a:t>      </a:t>
            </a:r>
            <a:r>
              <a:rPr lang="en-US" sz="1000" dirty="0">
                <a:solidFill>
                  <a:srgbClr val="6D6E71"/>
                </a:solidFill>
                <a:latin typeface="Gill Sans MT" panose="020B0502020104020203" pitchFamily="34" charset="0"/>
              </a:rPr>
              <a:t>CITY </a:t>
            </a:r>
            <a:r>
              <a:rPr lang="en-US" sz="1000" dirty="0" smtClean="0">
                <a:solidFill>
                  <a:srgbClr val="6D6E71"/>
                </a:solidFill>
                <a:latin typeface="Gill Sans MT" panose="020B0502020104020203" pitchFamily="34" charset="0"/>
              </a:rPr>
              <a:t>      </a:t>
            </a:r>
            <a:r>
              <a:rPr lang="en-US" sz="1000" dirty="0">
                <a:solidFill>
                  <a:srgbClr val="6D6E71"/>
                </a:solidFill>
                <a:latin typeface="Gill Sans MT" panose="020B0502020104020203" pitchFamily="34" charset="0"/>
              </a:rPr>
              <a:t>STATE 00000</a:t>
            </a: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36" y="8256115"/>
            <a:ext cx="1642212" cy="896559"/>
          </a:xfrm>
          <a:prstGeom prst="rect">
            <a:avLst/>
          </a:prstGeom>
        </p:spPr>
      </p:pic>
      <p:sp>
        <p:nvSpPr>
          <p:cNvPr id="37" name="Rectangle 36"/>
          <p:cNvSpPr/>
          <p:nvPr/>
        </p:nvSpPr>
        <p:spPr>
          <a:xfrm>
            <a:off x="6463473" y="9065246"/>
            <a:ext cx="30175" cy="31090"/>
          </a:xfrm>
          <a:prstGeom prst="rect">
            <a:avLst/>
          </a:prstGeom>
          <a:solidFill>
            <a:srgbClr val="5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38" name="Rectangle 37"/>
          <p:cNvSpPr/>
          <p:nvPr/>
        </p:nvSpPr>
        <p:spPr>
          <a:xfrm>
            <a:off x="5943914" y="9065705"/>
            <a:ext cx="30175" cy="31090"/>
          </a:xfrm>
          <a:prstGeom prst="rect">
            <a:avLst/>
          </a:prstGeom>
          <a:solidFill>
            <a:srgbClr val="5D5E5E"/>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41" name="Rectangle 40"/>
          <p:cNvSpPr/>
          <p:nvPr/>
        </p:nvSpPr>
        <p:spPr>
          <a:xfrm>
            <a:off x="3017742" y="2397766"/>
            <a:ext cx="2731223" cy="410637"/>
          </a:xfrm>
          <a:prstGeom prst="rect">
            <a:avLst/>
          </a:prstGeom>
        </p:spPr>
        <p:txBody>
          <a:bodyPr wrap="none" lIns="101867" tIns="50933" rIns="101867" bIns="50933">
            <a:spAutoFit/>
          </a:bodyPr>
          <a:lstStyle/>
          <a:p>
            <a:r>
              <a:rPr lang="en-US" spc="33" dirty="0" smtClean="0">
                <a:solidFill>
                  <a:srgbClr val="5CA8AA"/>
                </a:solidFill>
                <a:latin typeface="Gill Sans MT" panose="020B0502020104020203" pitchFamily="34" charset="0"/>
              </a:rPr>
              <a:t>CHRISTOPHER SMITH</a:t>
            </a:r>
            <a:endParaRPr lang="en-US" spc="33" dirty="0">
              <a:solidFill>
                <a:srgbClr val="5CA8AA"/>
              </a:solidFill>
              <a:latin typeface="Gill Sans MT" panose="020B0502020104020203" pitchFamily="34" charset="0"/>
            </a:endParaRPr>
          </a:p>
        </p:txBody>
      </p:sp>
      <p:sp>
        <p:nvSpPr>
          <p:cNvPr id="42" name="Rectangle 41"/>
          <p:cNvSpPr/>
          <p:nvPr/>
        </p:nvSpPr>
        <p:spPr>
          <a:xfrm>
            <a:off x="323268" y="5047172"/>
            <a:ext cx="648152" cy="205838"/>
          </a:xfrm>
          <a:prstGeom prst="rect">
            <a:avLst/>
          </a:prstGeom>
        </p:spPr>
        <p:txBody>
          <a:bodyPr wrap="none" lIns="101867" tIns="50933" rIns="101867" bIns="50933">
            <a:spAutoFit/>
          </a:bodyPr>
          <a:lstStyle/>
          <a:p>
            <a:r>
              <a:rPr lang="en-US" sz="803" dirty="0">
                <a:solidFill>
                  <a:srgbClr val="6D6E71"/>
                </a:solidFill>
                <a:latin typeface="Gill Sans MT" panose="020B0502020104020203" pitchFamily="34" charset="0"/>
              </a:rPr>
              <a:t>REALTOR</a:t>
            </a:r>
          </a:p>
        </p:txBody>
      </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4185" y="5107404"/>
            <a:ext cx="36881" cy="37998"/>
          </a:xfrm>
          <a:prstGeom prst="rect">
            <a:avLst/>
          </a:prstGeom>
        </p:spPr>
      </p:pic>
      <p:sp>
        <p:nvSpPr>
          <p:cNvPr id="44" name="Rectangle 43"/>
          <p:cNvSpPr/>
          <p:nvPr/>
        </p:nvSpPr>
        <p:spPr>
          <a:xfrm>
            <a:off x="1164224" y="5039307"/>
            <a:ext cx="969009" cy="205428"/>
          </a:xfrm>
          <a:prstGeom prst="rect">
            <a:avLst/>
          </a:prstGeom>
        </p:spPr>
        <p:txBody>
          <a:bodyPr wrap="none" lIns="101867" tIns="50933" rIns="101867" bIns="50933">
            <a:spAutoFit/>
          </a:bodyPr>
          <a:lstStyle/>
          <a:p>
            <a:r>
              <a:rPr lang="en-US" sz="800" dirty="0" err="1" smtClean="0">
                <a:solidFill>
                  <a:srgbClr val="6D6E71"/>
                </a:solidFill>
                <a:latin typeface="Gill Sans MT" panose="020B0502020104020203" pitchFamily="34" charset="0"/>
              </a:rPr>
              <a:t>CaBRE</a:t>
            </a:r>
            <a:r>
              <a:rPr lang="en-US" sz="800" dirty="0" smtClean="0">
                <a:solidFill>
                  <a:srgbClr val="6D6E71"/>
                </a:solidFill>
                <a:latin typeface="Gill Sans MT" panose="020B0502020104020203" pitchFamily="34" charset="0"/>
              </a:rPr>
              <a:t> # </a:t>
            </a:r>
            <a:r>
              <a:rPr lang="en-US" sz="800" spc="67" dirty="0" smtClean="0">
                <a:solidFill>
                  <a:srgbClr val="6D6E71"/>
                </a:solidFill>
                <a:latin typeface="Gill Sans MT" panose="020B0502020104020203" pitchFamily="34" charset="0"/>
              </a:rPr>
              <a:t>012345</a:t>
            </a:r>
            <a:endParaRPr lang="en-US" sz="800" spc="67" dirty="0">
              <a:solidFill>
                <a:srgbClr val="6D6E71"/>
              </a:solidFill>
              <a:latin typeface="Gill Sans MT" panose="020B0502020104020203" pitchFamily="34" charset="0"/>
            </a:endParaRPr>
          </a:p>
        </p:txBody>
      </p:sp>
      <p:sp>
        <p:nvSpPr>
          <p:cNvPr id="45" name="Rectangle 44"/>
          <p:cNvSpPr/>
          <p:nvPr/>
        </p:nvSpPr>
        <p:spPr>
          <a:xfrm>
            <a:off x="552766" y="5360573"/>
            <a:ext cx="1766515" cy="364471"/>
          </a:xfrm>
          <a:prstGeom prst="rect">
            <a:avLst/>
          </a:prstGeom>
        </p:spPr>
        <p:txBody>
          <a:bodyPr wrap="square" lIns="101867" tIns="50933" rIns="101867" bIns="50933">
            <a:spAutoFit/>
          </a:bodyPr>
          <a:lstStyle/>
          <a:p>
            <a:r>
              <a:rPr lang="en-US" sz="1700" spc="150" dirty="0">
                <a:solidFill>
                  <a:srgbClr val="58595B"/>
                </a:solidFill>
                <a:latin typeface="Gill Sans MT" panose="020B0502020104020203" pitchFamily="34" charset="0"/>
              </a:rPr>
              <a:t>000.123.4567</a:t>
            </a:r>
          </a:p>
        </p:txBody>
      </p:sp>
      <p:sp>
        <p:nvSpPr>
          <p:cNvPr id="46" name="Rectangle 45"/>
          <p:cNvSpPr/>
          <p:nvPr/>
        </p:nvSpPr>
        <p:spPr>
          <a:xfrm>
            <a:off x="549239" y="5706433"/>
            <a:ext cx="1643752" cy="296491"/>
          </a:xfrm>
          <a:prstGeom prst="rect">
            <a:avLst/>
          </a:prstGeom>
        </p:spPr>
        <p:txBody>
          <a:bodyPr wrap="none" lIns="101867" tIns="50933" rIns="101867" bIns="50933">
            <a:spAutoFit/>
          </a:bodyPr>
          <a:lstStyle/>
          <a:p>
            <a:r>
              <a:rPr lang="en-US" sz="1200" dirty="0">
                <a:solidFill>
                  <a:srgbClr val="58595B"/>
                </a:solidFill>
                <a:latin typeface="Gill Sans MT" panose="020B0502020104020203" pitchFamily="34" charset="0"/>
              </a:rPr>
              <a:t>Agent@KWagent.com</a:t>
            </a:r>
          </a:p>
        </p:txBody>
      </p:sp>
      <p:sp>
        <p:nvSpPr>
          <p:cNvPr id="47" name="Rectangle 46"/>
          <p:cNvSpPr/>
          <p:nvPr/>
        </p:nvSpPr>
        <p:spPr>
          <a:xfrm>
            <a:off x="550228" y="5991299"/>
            <a:ext cx="1644387" cy="287527"/>
          </a:xfrm>
          <a:prstGeom prst="rect">
            <a:avLst/>
          </a:prstGeom>
        </p:spPr>
        <p:txBody>
          <a:bodyPr wrap="none" lIns="101867" tIns="50933" rIns="101867" bIns="50933">
            <a:spAutoFit/>
          </a:bodyPr>
          <a:lstStyle/>
          <a:p>
            <a:r>
              <a:rPr lang="en-US" sz="1200" spc="100" dirty="0">
                <a:solidFill>
                  <a:srgbClr val="58595B"/>
                </a:solidFill>
                <a:latin typeface="Gill Sans MT" panose="020B0502020104020203" pitchFamily="34" charset="0"/>
              </a:rPr>
              <a:t>www.KWagent.com</a:t>
            </a:r>
          </a:p>
        </p:txBody>
      </p:sp>
      <p:pic>
        <p:nvPicPr>
          <p:cNvPr id="48" name="Picture 6"/>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1271" y="5494606"/>
            <a:ext cx="146685" cy="11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2030" y="5806017"/>
            <a:ext cx="136208" cy="128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7548" y="6073167"/>
            <a:ext cx="136208" cy="13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Rectangle 50"/>
          <p:cNvSpPr/>
          <p:nvPr/>
        </p:nvSpPr>
        <p:spPr>
          <a:xfrm>
            <a:off x="1098255" y="5143303"/>
            <a:ext cx="30175" cy="28265"/>
          </a:xfrm>
          <a:prstGeom prst="rect">
            <a:avLst/>
          </a:prstGeom>
          <a:solidFill>
            <a:srgbClr val="5CA8AA"/>
          </a:solidFill>
          <a:ln>
            <a:noFill/>
          </a:ln>
        </p:spPr>
        <p:style>
          <a:lnRef idx="2">
            <a:schemeClr val="accent1">
              <a:shade val="50000"/>
            </a:schemeClr>
          </a:lnRef>
          <a:fillRef idx="1">
            <a:schemeClr val="accent1"/>
          </a:fillRef>
          <a:effectRef idx="0">
            <a:schemeClr val="accent1"/>
          </a:effectRef>
          <a:fontRef idx="minor">
            <a:schemeClr val="lt1"/>
          </a:fontRef>
        </p:style>
        <p:txBody>
          <a:bodyPr lIns="101867" tIns="50933" rIns="101867" bIns="50933" spcCol="0" rtlCol="0" anchor="ctr"/>
          <a:lstStyle/>
          <a:p>
            <a:pPr algn="ctr"/>
            <a:endParaRPr lang="en-US"/>
          </a:p>
        </p:txBody>
      </p:sp>
      <p:sp>
        <p:nvSpPr>
          <p:cNvPr id="7" name="Rectangle 6"/>
          <p:cNvSpPr/>
          <p:nvPr/>
        </p:nvSpPr>
        <p:spPr>
          <a:xfrm>
            <a:off x="3046183" y="2864745"/>
            <a:ext cx="4399645" cy="5632311"/>
          </a:xfrm>
          <a:prstGeom prst="rect">
            <a:avLst/>
          </a:prstGeom>
        </p:spPr>
        <p:txBody>
          <a:bodyPr wrap="square">
            <a:spAutoFit/>
          </a:bodyPr>
          <a:lstStyle/>
          <a:p>
            <a:pPr algn="just"/>
            <a:r>
              <a:rPr lang="en-US" sz="1200" dirty="0" smtClean="0">
                <a:solidFill>
                  <a:srgbClr val="58595B"/>
                </a:solidFill>
                <a:latin typeface="wusmgillsansregular" pitchFamily="2" charset="0"/>
              </a:rPr>
              <a:t>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a:t>
            </a:r>
          </a:p>
          <a:p>
            <a:pPr algn="just"/>
            <a:endParaRPr lang="en-US" sz="1200" dirty="0" smtClean="0">
              <a:solidFill>
                <a:srgbClr val="58595B"/>
              </a:solidFill>
              <a:latin typeface="wusmgillsansregular" pitchFamily="2" charset="0"/>
            </a:endParaRPr>
          </a:p>
          <a:p>
            <a:pPr algn="just"/>
            <a:r>
              <a:rPr lang="en-US" sz="1200" dirty="0" smtClean="0">
                <a:solidFill>
                  <a:srgbClr val="58595B"/>
                </a:solidFill>
                <a:latin typeface="wusmgillsansregular" pitchFamily="2" charset="0"/>
              </a:rPr>
              <a:t>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a:t>
            </a:r>
          </a:p>
          <a:p>
            <a:pPr algn="just"/>
            <a:endParaRPr lang="en-US" sz="1200" dirty="0" smtClean="0">
              <a:solidFill>
                <a:srgbClr val="58595B"/>
              </a:solidFill>
              <a:latin typeface="wusmgillsansregular" pitchFamily="2" charset="0"/>
            </a:endParaRPr>
          </a:p>
          <a:p>
            <a:pPr algn="just"/>
            <a:r>
              <a:rPr lang="en-US" sz="1200" dirty="0" smtClean="0">
                <a:solidFill>
                  <a:srgbClr val="58595B"/>
                </a:solidFill>
                <a:latin typeface="wusmgillsansregular" pitchFamily="2" charset="0"/>
              </a:rPr>
              <a:t>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a:t>
            </a:r>
          </a:p>
          <a:p>
            <a:pPr algn="just"/>
            <a:endParaRPr lang="en-US" sz="1200" dirty="0" smtClean="0">
              <a:solidFill>
                <a:srgbClr val="58595B"/>
              </a:solidFill>
              <a:latin typeface="wusmgillsansregular" pitchFamily="2" charset="0"/>
            </a:endParaRPr>
          </a:p>
          <a:p>
            <a:pPr algn="just"/>
            <a:r>
              <a:rPr lang="en-US" sz="1200" dirty="0" smtClean="0">
                <a:solidFill>
                  <a:srgbClr val="58595B"/>
                </a:solidFill>
                <a:latin typeface="wusmgillsansregular" pitchFamily="2" charset="0"/>
              </a:rPr>
              <a:t>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This is where you type your personal profile and all your accomplishments.   </a:t>
            </a:r>
          </a:p>
          <a:p>
            <a:pPr algn="just"/>
            <a:endParaRPr lang="en-US" sz="1200" dirty="0" smtClean="0">
              <a:solidFill>
                <a:srgbClr val="58595B"/>
              </a:solidFill>
              <a:latin typeface="wusmgillsansregular" pitchFamily="2" charset="0"/>
            </a:endParaRPr>
          </a:p>
          <a:p>
            <a:pPr algn="just"/>
            <a:endParaRPr lang="en-US" sz="1200" dirty="0" smtClean="0">
              <a:solidFill>
                <a:srgbClr val="58595B"/>
              </a:solidFill>
              <a:latin typeface="wusmgillsansregular" pitchFamily="2" charset="0"/>
            </a:endParaRPr>
          </a:p>
          <a:p>
            <a:pPr algn="just"/>
            <a:endParaRPr lang="en-US" sz="1200" dirty="0">
              <a:solidFill>
                <a:srgbClr val="58595B"/>
              </a:solidFill>
              <a:latin typeface="wusmgillsansregular" pitchFamily="2" charset="0"/>
            </a:endParaRPr>
          </a:p>
        </p:txBody>
      </p:sp>
      <p:sp>
        <p:nvSpPr>
          <p:cNvPr id="22" name="Rectangle 21"/>
          <p:cNvSpPr/>
          <p:nvPr/>
        </p:nvSpPr>
        <p:spPr>
          <a:xfrm>
            <a:off x="304800" y="2387600"/>
            <a:ext cx="1854200" cy="2451100"/>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802" y="2414031"/>
            <a:ext cx="1801304" cy="2399704"/>
          </a:xfrm>
          <a:prstGeom prst="rect">
            <a:avLst/>
          </a:prstGeom>
        </p:spPr>
      </p:pic>
    </p:spTree>
    <p:extLst>
      <p:ext uri="{BB962C8B-B14F-4D97-AF65-F5344CB8AC3E}">
        <p14:creationId xmlns:p14="http://schemas.microsoft.com/office/powerpoint/2010/main" val="1167383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772400" cy="523701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164" y="3050975"/>
            <a:ext cx="2780074" cy="145999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51" y="8201618"/>
            <a:ext cx="6378526" cy="563881"/>
          </a:xfrm>
          <a:prstGeom prst="rect">
            <a:avLst/>
          </a:prstGeom>
        </p:spPr>
      </p:pic>
    </p:spTree>
    <p:extLst>
      <p:ext uri="{BB962C8B-B14F-4D97-AF65-F5344CB8AC3E}">
        <p14:creationId xmlns:p14="http://schemas.microsoft.com/office/powerpoint/2010/main" val="186123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grpSp>
        <p:nvGrpSpPr>
          <p:cNvPr id="2" name="Group 1"/>
          <p:cNvGrpSpPr/>
          <p:nvPr/>
        </p:nvGrpSpPr>
        <p:grpSpPr>
          <a:xfrm>
            <a:off x="0" y="0"/>
            <a:ext cx="7772400" cy="9388794"/>
            <a:chOff x="0" y="0"/>
            <a:chExt cx="7772400" cy="9388794"/>
          </a:xfrm>
        </p:grpSpPr>
        <p:pic>
          <p:nvPicPr>
            <p:cNvPr id="1026" name="Picture 2"/>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517136" y="519"/>
              <a:ext cx="3255264" cy="51079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517136" y="5996346"/>
              <a:ext cx="3255264" cy="33924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0"/>
              <a:ext cx="4443984" cy="51114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4513942" y="5167084"/>
              <a:ext cx="3258458" cy="304801"/>
            </a:xfrm>
            <a:prstGeom prst="rect">
              <a:avLst/>
            </a:prstGeom>
            <a:solidFill>
              <a:srgbClr val="77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513943" y="5537198"/>
              <a:ext cx="3258457" cy="399145"/>
            </a:xfrm>
            <a:prstGeom prst="rect">
              <a:avLst/>
            </a:prstGeom>
            <a:solidFill>
              <a:srgbClr val="CCC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C8B8"/>
                </a:solidFill>
              </a:endParaRPr>
            </a:p>
          </p:txBody>
        </p:sp>
      </p:grpSp>
      <p:sp>
        <p:nvSpPr>
          <p:cNvPr id="25" name="Rectangle 24"/>
          <p:cNvSpPr/>
          <p:nvPr/>
        </p:nvSpPr>
        <p:spPr>
          <a:xfrm>
            <a:off x="1" y="5167087"/>
            <a:ext cx="4441372" cy="4238168"/>
          </a:xfrm>
          <a:prstGeom prst="rect">
            <a:avLst/>
          </a:prstGeom>
          <a:solidFill>
            <a:srgbClr val="E6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E7E8"/>
              </a:solidFill>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007" y="5589015"/>
            <a:ext cx="2273813" cy="505969"/>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057" y="8060507"/>
            <a:ext cx="2008835" cy="1329792"/>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46947" y="8506933"/>
            <a:ext cx="1239617" cy="652816"/>
          </a:xfrm>
          <a:prstGeom prst="rect">
            <a:avLst/>
          </a:prstGeom>
        </p:spPr>
      </p:pic>
      <p:sp>
        <p:nvSpPr>
          <p:cNvPr id="7" name="Rectangle 6"/>
          <p:cNvSpPr/>
          <p:nvPr/>
        </p:nvSpPr>
        <p:spPr>
          <a:xfrm>
            <a:off x="378035" y="6211126"/>
            <a:ext cx="3532909" cy="1492716"/>
          </a:xfrm>
          <a:prstGeom prst="rect">
            <a:avLst/>
          </a:prstGeom>
        </p:spPr>
        <p:txBody>
          <a:bodyPr>
            <a:spAutoFit/>
          </a:bodyPr>
          <a:lstStyle/>
          <a:p>
            <a:pPr algn="just"/>
            <a:r>
              <a:rPr lang="en-US" sz="1300" dirty="0">
                <a:solidFill>
                  <a:srgbClr val="58595B"/>
                </a:solidFill>
                <a:latin typeface="Gill Sans MT" panose="020B0502020104020203" pitchFamily="34" charset="0"/>
              </a:rPr>
              <a:t>We want your home to be shown in the best possible light to prospective buyers to get you top dollar in the shortest amount of time.</a:t>
            </a:r>
          </a:p>
          <a:p>
            <a:pPr algn="just"/>
            <a:endParaRPr lang="en-US" sz="1300" dirty="0">
              <a:solidFill>
                <a:srgbClr val="58595B"/>
              </a:solidFill>
              <a:latin typeface="Gill Sans MT" panose="020B0502020104020203" pitchFamily="34" charset="0"/>
            </a:endParaRPr>
          </a:p>
          <a:p>
            <a:pPr algn="just"/>
            <a:r>
              <a:rPr lang="en-US" sz="1300" dirty="0">
                <a:solidFill>
                  <a:srgbClr val="58595B"/>
                </a:solidFill>
                <a:latin typeface="Gill Sans MT" panose="020B0502020104020203" pitchFamily="34" charset="0"/>
              </a:rPr>
              <a:t>We will create a warm and inviting environment focusing on the best architectural features and selling points </a:t>
            </a:r>
            <a:r>
              <a:rPr lang="en-US" sz="1300" dirty="0" smtClean="0">
                <a:solidFill>
                  <a:srgbClr val="58595B"/>
                </a:solidFill>
                <a:latin typeface="Gill Sans MT" panose="020B0502020104020203" pitchFamily="34" charset="0"/>
              </a:rPr>
              <a:t>of your home.</a:t>
            </a:r>
          </a:p>
        </p:txBody>
      </p:sp>
    </p:spTree>
    <p:extLst>
      <p:ext uri="{BB962C8B-B14F-4D97-AF65-F5344CB8AC3E}">
        <p14:creationId xmlns:p14="http://schemas.microsoft.com/office/powerpoint/2010/main" val="1912360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 y="0"/>
            <a:ext cx="7770593" cy="55116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639" y="5617181"/>
            <a:ext cx="3747246" cy="255421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702" y="7379802"/>
            <a:ext cx="3051054" cy="90130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276" y="8557859"/>
            <a:ext cx="1290826" cy="704721"/>
          </a:xfrm>
          <a:prstGeom prst="rect">
            <a:avLst/>
          </a:prstGeom>
        </p:spPr>
      </p:pic>
    </p:spTree>
    <p:extLst>
      <p:ext uri="{BB962C8B-B14F-4D97-AF65-F5344CB8AC3E}">
        <p14:creationId xmlns:p14="http://schemas.microsoft.com/office/powerpoint/2010/main" val="6703007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161" r="1930"/>
          <a:stretch/>
        </p:blipFill>
        <p:spPr>
          <a:xfrm>
            <a:off x="0" y="9464421"/>
            <a:ext cx="7772400" cy="59397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7" y="0"/>
            <a:ext cx="7775777" cy="497288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5854" y="757668"/>
            <a:ext cx="1073947" cy="58631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00" y="3281244"/>
            <a:ext cx="3145543" cy="50596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1623" y="4730914"/>
            <a:ext cx="6678182" cy="4399313"/>
          </a:xfrm>
          <a:prstGeom prst="rect">
            <a:avLst/>
          </a:prstGeom>
        </p:spPr>
      </p:pic>
      <p:sp>
        <p:nvSpPr>
          <p:cNvPr id="8" name="Rectangle 7"/>
          <p:cNvSpPr/>
          <p:nvPr/>
        </p:nvSpPr>
        <p:spPr>
          <a:xfrm>
            <a:off x="566057" y="3896197"/>
            <a:ext cx="6937829" cy="646331"/>
          </a:xfrm>
          <a:prstGeom prst="rect">
            <a:avLst/>
          </a:prstGeom>
        </p:spPr>
        <p:txBody>
          <a:bodyPr wrap="square">
            <a:spAutoFit/>
          </a:bodyPr>
          <a:lstStyle/>
          <a:p>
            <a:pPr algn="just"/>
            <a:r>
              <a:rPr lang="en-US" sz="1200" dirty="0" smtClean="0">
                <a:solidFill>
                  <a:srgbClr val="58595B"/>
                </a:solidFill>
                <a:latin typeface="Gill Sans MT" panose="020B0502020104020203" pitchFamily="34" charset="0"/>
              </a:rPr>
              <a:t>Keller Williams agents strategically advertise in several publications.  Our display advertising appears in local, regional and national / international publications, which target specific audiences for unique or estate properties.  Your sales agent will select the publications appropriate for the marketing of your property.</a:t>
            </a:r>
            <a:endParaRPr lang="en-US" sz="1200" dirty="0">
              <a:solidFill>
                <a:srgbClr val="58595B"/>
              </a:solidFill>
              <a:latin typeface="Gill Sans MT" panose="020B0502020104020203" pitchFamily="34" charset="0"/>
            </a:endParaRPr>
          </a:p>
        </p:txBody>
      </p:sp>
    </p:spTree>
    <p:extLst>
      <p:ext uri="{BB962C8B-B14F-4D97-AF65-F5344CB8AC3E}">
        <p14:creationId xmlns:p14="http://schemas.microsoft.com/office/powerpoint/2010/main" val="29294303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3901&quot;&gt;&lt;/object&gt;&lt;object type=&quot;2&quot; unique_id=&quot;13902&quot;&gt;&lt;object type=&quot;3&quot; unique_id=&quot;13903&quot;&gt;&lt;property id=&quot;20148&quot; value=&quot;5&quot;/&gt;&lt;property id=&quot;20300&quot; value=&quot;Slide 1&quot;/&gt;&lt;property id=&quot;20307&quot; value=&quot;256&quot;/&gt;&lt;/object&gt;&lt;object type=&quot;3&quot; unique_id=&quot;14013&quot;&gt;&lt;property id=&quot;20148&quot; value=&quot;5&quot;/&gt;&lt;property id=&quot;20300&quot; value=&quot;Slide 2&quot;/&gt;&lt;property id=&quot;20307&quot; value=&quot;257&quot;/&gt;&lt;/object&gt;&lt;object type=&quot;3&quot; unique_id=&quot;14030&quot;&gt;&lt;property id=&quot;20148&quot; value=&quot;5&quot;/&gt;&lt;property id=&quot;20300&quot; value=&quot;Slide 3&quot;/&gt;&lt;property id=&quot;20307&quot; value=&quot;258&quot;/&gt;&lt;/object&gt;&lt;object type=&quot;3&quot; unique_id=&quot;14046&quot;&gt;&lt;property id=&quot;20148&quot; value=&quot;5&quot;/&gt;&lt;property id=&quot;20300&quot; value=&quot;Slide 4&quot;/&gt;&lt;property id=&quot;20307&quot; value=&quot;259&quot;/&gt;&lt;/object&gt;&lt;object type=&quot;3&quot; unique_id=&quot;14065&quot;&gt;&lt;property id=&quot;20148&quot; value=&quot;5&quot;/&gt;&lt;property id=&quot;20300&quot; value=&quot;Slide 5&quot;/&gt;&lt;property id=&quot;20307&quot; value=&quot;260&quot;/&gt;&lt;/object&gt;&lt;object type=&quot;3&quot; unique_id=&quot;14087&quot;&gt;&lt;property id=&quot;20148&quot; value=&quot;5&quot;/&gt;&lt;property id=&quot;20300&quot; value=&quot;Slide 6&quot;/&gt;&lt;property id=&quot;20307&quot; value=&quot;261&quot;/&gt;&lt;/object&gt;&lt;object type=&quot;3&quot; unique_id=&quot;14112&quot;&gt;&lt;property id=&quot;20148&quot; value=&quot;5&quot;/&gt;&lt;property id=&quot;20300&quot; value=&quot;Slide 7&quot;/&gt;&lt;property id=&quot;20307&quot; value=&quot;262&quot;/&gt;&lt;/object&gt;&lt;object type=&quot;3&quot; unique_id=&quot;14158&quot;&gt;&lt;property id=&quot;20148&quot; value=&quot;5&quot;/&gt;&lt;property id=&quot;20300&quot; value=&quot;Slide 8&quot;/&gt;&lt;property id=&quot;20307&quot; value=&quot;263&quot;/&gt;&lt;/object&gt;&lt;object type=&quot;3&quot; unique_id=&quot;14189&quot;&gt;&lt;property id=&quot;20148&quot; value=&quot;5&quot;/&gt;&lt;property id=&quot;20300&quot; value=&quot;Slide 9&quot;/&gt;&lt;property id=&quot;20307&quot; value=&quot;264&quot;/&gt;&lt;/object&gt;&lt;object type=&quot;3&quot; unique_id=&quot;14245&quot;&gt;&lt;property id=&quot;20148&quot; value=&quot;5&quot;/&gt;&lt;property id=&quot;20300&quot; value=&quot;Slide 10&quot;/&gt;&lt;property id=&quot;20307&quot; value=&quot;265&quot;/&gt;&lt;/object&gt;&lt;object type=&quot;3&quot; unique_id=&quot;14318&quot;&gt;&lt;property id=&quot;20148&quot; value=&quot;5&quot;/&gt;&lt;property id=&quot;20300&quot; value=&quot;Slide 11&quot;/&gt;&lt;property id=&quot;20307&quot; value=&quot;266&quot;/&gt;&lt;/object&gt;&lt;object type=&quot;3&quot; unique_id=&quot;14372&quot;&gt;&lt;property id=&quot;20148&quot; value=&quot;5&quot;/&gt;&lt;property id=&quot;20300&quot; value=&quot;Slide 12&quot;/&gt;&lt;property id=&quot;20307&quot; value=&quot;268&quot;/&gt;&lt;/object&gt;&lt;object type=&quot;3&quot; unique_id=&quot;14418&quot;&gt;&lt;property id=&quot;20148&quot; value=&quot;5&quot;/&gt;&lt;property id=&quot;20300&quot; value=&quot;Slide 13&quot;/&gt;&lt;property id=&quot;20307&quot; value=&quot;269&quot;/&gt;&lt;/object&gt;&lt;object type=&quot;3&quot; unique_id=&quot;14467&quot;&gt;&lt;property id=&quot;20148&quot; value=&quot;5&quot;/&gt;&lt;property id=&quot;20300&quot; value=&quot;Slide 14&quot;/&gt;&lt;property id=&quot;20307&quot; value=&quot;270&quot;/&gt;&lt;/object&gt;&lt;object type=&quot;3&quot; unique_id=&quot;14519&quot;&gt;&lt;property id=&quot;20148&quot; value=&quot;5&quot;/&gt;&lt;property id=&quot;20300&quot; value=&quot;Slide 15&quot;/&gt;&lt;property id=&quot;20307&quot; value=&quot;271&quot;/&gt;&lt;/object&gt;&lt;object type=&quot;3&quot; unique_id=&quot;14574&quot;&gt;&lt;property id=&quot;20148&quot; value=&quot;5&quot;/&gt;&lt;property id=&quot;20300&quot; value=&quot;Slide 16&quot;/&gt;&lt;property id=&quot;20307&quot; value=&quot;272&quot;/&gt;&lt;/object&gt;&lt;object type=&quot;3&quot; unique_id=&quot;14651&quot;&gt;&lt;property id=&quot;20148&quot; value=&quot;5&quot;/&gt;&lt;property id=&quot;20300&quot; value=&quot;Slide 17&quot;/&gt;&lt;property id=&quot;20307&quot; value=&quot;273&quot;/&gt;&lt;/object&gt;&lt;object type=&quot;3&quot; unique_id=&quot;14652&quot;&gt;&lt;property id=&quot;20148&quot; value=&quot;5&quot;/&gt;&lt;property id=&quot;20300&quot; value=&quot;Slide 18&quot;/&gt;&lt;property id=&quot;20307&quot; value=&quot;274&quot;/&gt;&lt;/object&gt;&lt;object type=&quot;3&quot; unique_id=&quot;14716&quot;&gt;&lt;property id=&quot;20148&quot; value=&quot;5&quot;/&gt;&lt;property id=&quot;20300&quot; value=&quot;Slide 19&quot;/&gt;&lt;property id=&quot;20307&quot; value=&quot;275&quot;/&gt;&lt;/object&gt;&lt;object type=&quot;3&quot; unique_id=&quot;14871&quot;&gt;&lt;property id=&quot;20148&quot; value=&quot;5&quot;/&gt;&lt;property id=&quot;20300&quot; value=&quot;Slide 20&quot;/&gt;&lt;property id=&quot;20307&quot; value=&quot;276&quot;/&gt;&lt;/object&gt;&lt;object type=&quot;3&quot; unique_id=&quot;14987&quot;&gt;&lt;property id=&quot;20148&quot; value=&quot;5&quot;/&gt;&lt;property id=&quot;20300&quot; value=&quot;Slide 21&quot;/&gt;&lt;property id=&quot;20307&quot; value=&quot;277&quot;/&gt;&lt;/object&gt;&lt;object type=&quot;3&quot; unique_id=&quot;15184&quot;&gt;&lt;property id=&quot;20148&quot; value=&quot;5&quot;/&gt;&lt;property id=&quot;20300&quot; value=&quot;Slide 22&quot;/&gt;&lt;property id=&quot;20307&quot; value=&quot;279&quot;/&gt;&lt;/object&gt;&lt;object type=&quot;3&quot; unique_id=&quot;15695&quot;&gt;&lt;property id=&quot;20148&quot; value=&quot;5&quot;/&gt;&lt;property id=&quot;20300&quot; value=&quot;Slide 24&quot;/&gt;&lt;property id=&quot;20307&quot; value=&quot;282&quot;/&gt;&lt;/object&gt;&lt;object type=&quot;3&quot; unique_id=&quot;15783&quot;&gt;&lt;property id=&quot;20148&quot; value=&quot;5&quot;/&gt;&lt;property id=&quot;20300&quot; value=&quot;Slide 25&quot;/&gt;&lt;property id=&quot;20307&quot; value=&quot;283&quot;/&gt;&lt;/object&gt;&lt;object type=&quot;3&quot; unique_id=&quot;15874&quot;&gt;&lt;property id=&quot;20148&quot; value=&quot;5&quot;/&gt;&lt;property id=&quot;20300&quot; value=&quot;Slide 26&quot;/&gt;&lt;property id=&quot;20307&quot; value=&quot;284&quot;/&gt;&lt;/object&gt;&lt;object type=&quot;3&quot; unique_id=&quot;16092&quot;&gt;&lt;property id=&quot;20148&quot; value=&quot;5&quot;/&gt;&lt;property id=&quot;20300&quot; value=&quot;Slide 27&quot;/&gt;&lt;property id=&quot;20307&quot; value=&quot;285&quot;/&gt;&lt;/object&gt;&lt;object type=&quot;3&quot; unique_id=&quot;16189&quot;&gt;&lt;property id=&quot;20148&quot; value=&quot;5&quot;/&gt;&lt;property id=&quot;20300&quot; value=&quot;Slide 28&quot;/&gt;&lt;property id=&quot;20307&quot; value=&quot;286&quot;/&gt;&lt;/object&gt;&lt;object type=&quot;3&quot; unique_id=&quot;16421&quot;&gt;&lt;property id=&quot;20148&quot; value=&quot;5&quot;/&gt;&lt;property id=&quot;20300&quot; value=&quot;Slide 29&quot;/&gt;&lt;property id=&quot;20307&quot; value=&quot;287&quot;/&gt;&lt;/object&gt;&lt;object type=&quot;3&quot; unique_id=&quot;16524&quot;&gt;&lt;property id=&quot;20148&quot; value=&quot;5&quot;/&gt;&lt;property id=&quot;20300&quot; value=&quot;Slide 30&quot;/&gt;&lt;property id=&quot;20307&quot; value=&quot;288&quot;/&gt;&lt;/object&gt;&lt;object type=&quot;3&quot; unique_id=&quot;16700&quot;&gt;&lt;property id=&quot;20148&quot; value=&quot;5&quot;/&gt;&lt;property id=&quot;20300&quot; value=&quot;Slide 31&quot;/&gt;&lt;property id=&quot;20307&quot; value=&quot;289&quot;/&gt;&lt;/object&gt;&lt;object type=&quot;3&quot; unique_id=&quot;16881&quot;&gt;&lt;property id=&quot;20148&quot; value=&quot;5&quot;/&gt;&lt;property id=&quot;20300&quot; value=&quot;Slide 32&quot;/&gt;&lt;property id=&quot;20307&quot; value=&quot;290&quot;/&gt;&lt;/object&gt;&lt;object type=&quot;3&quot; unique_id=&quot;17067&quot;&gt;&lt;property id=&quot;20148&quot; value=&quot;5&quot;/&gt;&lt;property id=&quot;20300&quot; value=&quot;Slide 34&quot;/&gt;&lt;property id=&quot;20307&quot; value=&quot;291&quot;/&gt;&lt;/object&gt;&lt;object type=&quot;3&quot; unique_id=&quot;17334&quot;&gt;&lt;property id=&quot;20148&quot; value=&quot;5&quot;/&gt;&lt;property id=&quot;20300&quot; value=&quot;Slide 33&quot;/&gt;&lt;property id=&quot;20307&quot; value=&quot;292&quot;/&gt;&lt;/object&gt;&lt;object type=&quot;3&quot; unique_id=&quot;17491&quot;&gt;&lt;property id=&quot;20148&quot; value=&quot;5&quot;/&gt;&lt;property id=&quot;20300&quot; value=&quot;Slide 35&quot;/&gt;&lt;property id=&quot;20307&quot; value=&quot;293&quot;/&gt;&lt;/object&gt;&lt;object type=&quot;3&quot; unique_id=&quot;17698&quot;&gt;&lt;property id=&quot;20148&quot; value=&quot;5&quot;/&gt;&lt;property id=&quot;20300&quot; value=&quot;Slide 36&quot;/&gt;&lt;property id=&quot;20307&quot; value=&quot;295&quot;/&gt;&lt;/object&gt;&lt;object type=&quot;3&quot; unique_id=&quot;17826&quot;&gt;&lt;property id=&quot;20148&quot; value=&quot;5&quot;/&gt;&lt;property id=&quot;20300&quot; value=&quot;Slide 23&quot;/&gt;&lt;property id=&quot;20307&quot; value=&quot;29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6303</TotalTime>
  <Words>1726</Words>
  <Application>Microsoft Office PowerPoint</Application>
  <PresentationFormat>Custom</PresentationFormat>
  <Paragraphs>180</Paragraphs>
  <Slides>37</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Acens</vt:lpstr>
      <vt:lpstr>Arial</vt:lpstr>
      <vt:lpstr>Arial Narrow</vt:lpstr>
      <vt:lpstr>Calibri</vt:lpstr>
      <vt:lpstr>Century Gothic</vt:lpstr>
      <vt:lpstr>Gill Sans MT</vt:lpstr>
      <vt:lpstr>Neutra Display</vt:lpstr>
      <vt:lpstr>wusmgillsansbold</vt:lpstr>
      <vt:lpstr>wusmgillsansregular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Lewis</dc:creator>
  <cp:lastModifiedBy>Michael Lewis</cp:lastModifiedBy>
  <cp:revision>198</cp:revision>
  <dcterms:created xsi:type="dcterms:W3CDTF">2015-05-12T13:09:50Z</dcterms:created>
  <dcterms:modified xsi:type="dcterms:W3CDTF">2019-03-02T03:27:25Z</dcterms:modified>
</cp:coreProperties>
</file>